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6" r:id="rId13"/>
    <p:sldId id="267" r:id="rId14"/>
    <p:sldId id="268" r:id="rId15"/>
    <p:sldId id="269" r:id="rId16"/>
    <p:sldId id="271" r:id="rId17"/>
    <p:sldId id="272" r:id="rId18"/>
    <p:sldId id="270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64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C39ED6-E74F-4135-9325-C8F2D4346B88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5E3E521-424C-40CC-8FB0-0B535B74B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PHP - POO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532342"/>
          </a:xfrm>
        </p:spPr>
        <p:txBody>
          <a:bodyPr/>
          <a:lstStyle/>
          <a:p>
            <a:pPr algn="ctr"/>
            <a:endParaRPr lang="fr-FR" dirty="0"/>
          </a:p>
          <a:p>
            <a:pPr algn="ctr"/>
            <a:r>
              <a:rPr lang="fr-FR" dirty="0"/>
              <a:t>ENSET Mohammedia</a:t>
            </a:r>
          </a:p>
          <a:p>
            <a:pPr algn="ctr"/>
            <a:r>
              <a:rPr lang="fr-FR" dirty="0"/>
              <a:t>Université Hassan II Casablanca</a:t>
            </a:r>
          </a:p>
          <a:p>
            <a:endParaRPr lang="fr-FR" dirty="0"/>
          </a:p>
          <a:p>
            <a:pPr algn="ctr"/>
            <a:r>
              <a:rPr lang="fr-FR" dirty="0"/>
              <a:t>aziz@daaif.net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1414"/>
            <a:ext cx="4286280" cy="6643734"/>
          </a:xfrm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900" b="1" dirty="0">
                <a:solidFill>
                  <a:srgbClr val="000080"/>
                </a:solidFill>
              </a:rPr>
              <a:t>&lt;?</a:t>
            </a:r>
            <a:r>
              <a:rPr lang="fr-FR" sz="900" b="1" dirty="0" err="1">
                <a:solidFill>
                  <a:srgbClr val="000080"/>
                </a:solidFill>
              </a:rPr>
              <a:t>php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i="1" dirty="0">
                <a:solidFill>
                  <a:srgbClr val="808080"/>
                </a:solidFill>
              </a:rPr>
              <a:t>// Fichier : </a:t>
            </a:r>
            <a:r>
              <a:rPr lang="fr-FR" sz="900" i="1" dirty="0" err="1">
                <a:solidFill>
                  <a:srgbClr val="808080"/>
                </a:solidFill>
              </a:rPr>
              <a:t>src</a:t>
            </a:r>
            <a:r>
              <a:rPr lang="fr-FR" sz="900" i="1" dirty="0">
                <a:solidFill>
                  <a:srgbClr val="808080"/>
                </a:solidFill>
              </a:rPr>
              <a:t>/dessin/Rect.php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b="1" dirty="0" err="1">
                <a:solidFill>
                  <a:srgbClr val="000080"/>
                </a:solidFill>
              </a:rPr>
              <a:t>namespace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/>
              <a:t>dessin;</a:t>
            </a:r>
            <a:br>
              <a:rPr lang="fr-FR" sz="900" dirty="0"/>
            </a:br>
            <a:r>
              <a:rPr lang="fr-FR" sz="900" b="1" dirty="0" err="1">
                <a:solidFill>
                  <a:srgbClr val="000080"/>
                </a:solidFill>
              </a:rPr>
              <a:t>require_once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008000"/>
                </a:solidFill>
              </a:rPr>
              <a:t>"Figure.php"</a:t>
            </a:r>
            <a:r>
              <a:rPr lang="fr-FR" sz="900" dirty="0"/>
              <a:t>;</a:t>
            </a:r>
            <a:br>
              <a:rPr lang="fr-FR" sz="900" dirty="0"/>
            </a:br>
            <a:br>
              <a:rPr lang="fr-FR" sz="900" dirty="0"/>
            </a:br>
            <a:r>
              <a:rPr lang="fr-FR" sz="900" b="1" dirty="0">
                <a:solidFill>
                  <a:srgbClr val="000080"/>
                </a:solidFill>
              </a:rPr>
              <a:t>class </a:t>
            </a:r>
            <a:r>
              <a:rPr lang="fr-FR" sz="900" dirty="0" err="1"/>
              <a:t>Rect</a:t>
            </a:r>
            <a:r>
              <a:rPr lang="fr-FR" sz="900" dirty="0"/>
              <a:t> </a:t>
            </a:r>
            <a:r>
              <a:rPr lang="fr-FR" sz="900" b="1" dirty="0" err="1">
                <a:solidFill>
                  <a:srgbClr val="000080"/>
                </a:solidFill>
              </a:rPr>
              <a:t>extends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/>
              <a:t>Figure{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private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660E7A"/>
                </a:solidFill>
              </a:rPr>
              <a:t>$p1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private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660E7A"/>
                </a:solidFill>
              </a:rPr>
              <a:t>$p2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__construct</a:t>
            </a:r>
            <a:r>
              <a:rPr lang="fr-FR" sz="900" dirty="0"/>
              <a:t>(Point </a:t>
            </a:r>
            <a:r>
              <a:rPr lang="fr-FR" sz="900" dirty="0">
                <a:solidFill>
                  <a:srgbClr val="660000"/>
                </a:solidFill>
              </a:rPr>
              <a:t>$p1</a:t>
            </a:r>
            <a:r>
              <a:rPr lang="fr-FR" sz="900" dirty="0"/>
              <a:t>, Point </a:t>
            </a:r>
            <a:r>
              <a:rPr lang="fr-FR" sz="900" dirty="0">
                <a:solidFill>
                  <a:srgbClr val="660000"/>
                </a:solidFill>
              </a:rPr>
              <a:t>$p2</a:t>
            </a:r>
            <a:r>
              <a:rPr lang="fr-FR" sz="900" dirty="0"/>
              <a:t>){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p1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$p1</a:t>
            </a:r>
            <a:r>
              <a:rPr lang="fr-FR" sz="900" dirty="0"/>
              <a:t>;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p2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$p2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$d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dirty="0" err="1"/>
              <a:t>getDimensions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$p1</a:t>
            </a:r>
            <a:r>
              <a:rPr lang="fr-FR" sz="900" dirty="0"/>
              <a:t>, </a:t>
            </a:r>
            <a:r>
              <a:rPr lang="fr-FR" sz="900" dirty="0">
                <a:solidFill>
                  <a:srgbClr val="660000"/>
                </a:solidFill>
              </a:rPr>
              <a:t>$p2</a:t>
            </a:r>
            <a:r>
              <a:rPr lang="fr-FR" sz="900" dirty="0"/>
              <a:t>);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parent</a:t>
            </a:r>
            <a:r>
              <a:rPr lang="fr-FR" sz="900" dirty="0"/>
              <a:t>::</a:t>
            </a:r>
            <a:r>
              <a:rPr lang="fr-FR" sz="900" i="1" dirty="0" err="1"/>
              <a:t>__construct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$d</a:t>
            </a:r>
            <a:r>
              <a:rPr lang="fr-FR" sz="900" dirty="0"/>
              <a:t>[</a:t>
            </a:r>
            <a:r>
              <a:rPr lang="fr-FR" sz="900" b="1" dirty="0">
                <a:solidFill>
                  <a:srgbClr val="008000"/>
                </a:solidFill>
              </a:rPr>
              <a:t>'</a:t>
            </a:r>
            <a:r>
              <a:rPr lang="fr-FR" sz="900" b="1" dirty="0" err="1">
                <a:solidFill>
                  <a:srgbClr val="008000"/>
                </a:solidFill>
              </a:rPr>
              <a:t>left</a:t>
            </a:r>
            <a:r>
              <a:rPr lang="fr-FR" sz="900" b="1" dirty="0">
                <a:solidFill>
                  <a:srgbClr val="008000"/>
                </a:solidFill>
              </a:rPr>
              <a:t>'</a:t>
            </a:r>
            <a:r>
              <a:rPr lang="fr-FR" sz="900" dirty="0"/>
              <a:t>], </a:t>
            </a:r>
            <a:r>
              <a:rPr lang="fr-FR" sz="900" dirty="0">
                <a:solidFill>
                  <a:srgbClr val="660000"/>
                </a:solidFill>
              </a:rPr>
              <a:t>$d</a:t>
            </a:r>
            <a:r>
              <a:rPr lang="fr-FR" sz="900" dirty="0"/>
              <a:t>[</a:t>
            </a:r>
            <a:r>
              <a:rPr lang="fr-FR" sz="900" b="1" dirty="0">
                <a:solidFill>
                  <a:srgbClr val="008000"/>
                </a:solidFill>
              </a:rPr>
              <a:t>'top'</a:t>
            </a:r>
            <a:r>
              <a:rPr lang="fr-FR" sz="900" dirty="0"/>
              <a:t>], </a:t>
            </a:r>
            <a:r>
              <a:rPr lang="fr-FR" sz="900" dirty="0">
                <a:solidFill>
                  <a:srgbClr val="660000"/>
                </a:solidFill>
              </a:rPr>
              <a:t>$d</a:t>
            </a:r>
            <a:r>
              <a:rPr lang="fr-FR" sz="900" dirty="0"/>
              <a:t>[</a:t>
            </a:r>
            <a:r>
              <a:rPr lang="fr-FR" sz="900" b="1" dirty="0">
                <a:solidFill>
                  <a:srgbClr val="008000"/>
                </a:solidFill>
              </a:rPr>
              <a:t>'</a:t>
            </a:r>
            <a:r>
              <a:rPr lang="fr-FR" sz="900" b="1" dirty="0" err="1">
                <a:solidFill>
                  <a:srgbClr val="008000"/>
                </a:solidFill>
              </a:rPr>
              <a:t>width</a:t>
            </a:r>
            <a:r>
              <a:rPr lang="fr-FR" sz="900" b="1" dirty="0">
                <a:solidFill>
                  <a:srgbClr val="008000"/>
                </a:solidFill>
              </a:rPr>
              <a:t>'</a:t>
            </a:r>
            <a:r>
              <a:rPr lang="fr-FR" sz="900" dirty="0"/>
              <a:t>], </a:t>
            </a:r>
            <a:r>
              <a:rPr lang="fr-FR" sz="900" dirty="0">
                <a:solidFill>
                  <a:srgbClr val="660000"/>
                </a:solidFill>
              </a:rPr>
              <a:t>$d</a:t>
            </a:r>
            <a:r>
              <a:rPr lang="fr-FR" sz="900" dirty="0"/>
              <a:t>[</a:t>
            </a:r>
            <a:r>
              <a:rPr lang="fr-FR" sz="900" b="1" dirty="0">
                <a:solidFill>
                  <a:srgbClr val="008000"/>
                </a:solidFill>
              </a:rPr>
              <a:t>'</a:t>
            </a:r>
            <a:r>
              <a:rPr lang="fr-FR" sz="900" b="1" dirty="0" err="1">
                <a:solidFill>
                  <a:srgbClr val="008000"/>
                </a:solidFill>
              </a:rPr>
              <a:t>height</a:t>
            </a:r>
            <a:r>
              <a:rPr lang="fr-FR" sz="900" b="1" dirty="0">
                <a:solidFill>
                  <a:srgbClr val="008000"/>
                </a:solidFill>
              </a:rPr>
              <a:t>'</a:t>
            </a:r>
            <a:r>
              <a:rPr lang="fr-FR" sz="900" dirty="0"/>
              <a:t>]);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/>
              <a:t>dessiner(api\</a:t>
            </a:r>
            <a:r>
              <a:rPr lang="fr-FR" sz="900" dirty="0" err="1"/>
              <a:t>Context</a:t>
            </a:r>
            <a:r>
              <a:rPr lang="fr-FR" sz="900" dirty="0"/>
              <a:t>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ctx</a:t>
            </a:r>
            <a:r>
              <a:rPr lang="fr-FR" sz="900" dirty="0"/>
              <a:t>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ctx</a:t>
            </a:r>
            <a:r>
              <a:rPr lang="fr-FR" sz="900" dirty="0"/>
              <a:t>-&gt;</a:t>
            </a:r>
            <a:r>
              <a:rPr lang="fr-FR" sz="900" dirty="0" err="1"/>
              <a:t>drawRect</a:t>
            </a:r>
            <a:r>
              <a:rPr lang="fr-FR" sz="900" dirty="0"/>
              <a:t>(</a:t>
            </a:r>
            <a:br>
              <a:rPr lang="fr-FR" sz="900" dirty="0"/>
            </a:br>
            <a:r>
              <a:rPr lang="fr-FR" sz="900" dirty="0"/>
              <a:t>    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p1</a:t>
            </a:r>
            <a:r>
              <a:rPr lang="fr-FR" sz="900" dirty="0"/>
              <a:t>-&gt;</a:t>
            </a:r>
            <a:r>
              <a:rPr lang="fr-FR" sz="900" dirty="0" err="1"/>
              <a:t>getX</a:t>
            </a:r>
            <a:r>
              <a:rPr lang="fr-FR" sz="900" dirty="0"/>
              <a:t>(),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p1</a:t>
            </a:r>
            <a:r>
              <a:rPr lang="fr-FR" sz="900" dirty="0"/>
              <a:t>-&gt;</a:t>
            </a:r>
            <a:r>
              <a:rPr lang="fr-FR" sz="900" dirty="0" err="1"/>
              <a:t>getY</a:t>
            </a:r>
            <a:r>
              <a:rPr lang="fr-FR" sz="900" dirty="0"/>
              <a:t>(),</a:t>
            </a:r>
            <a:br>
              <a:rPr lang="fr-FR" sz="900" dirty="0"/>
            </a:br>
            <a:r>
              <a:rPr lang="fr-FR" sz="900" dirty="0"/>
              <a:t>    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p2</a:t>
            </a:r>
            <a:r>
              <a:rPr lang="fr-FR" sz="900" dirty="0"/>
              <a:t>-&gt;</a:t>
            </a:r>
            <a:r>
              <a:rPr lang="fr-FR" sz="900" dirty="0" err="1"/>
              <a:t>getX</a:t>
            </a:r>
            <a:r>
              <a:rPr lang="fr-FR" sz="900" dirty="0"/>
              <a:t>(),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p2</a:t>
            </a:r>
            <a:r>
              <a:rPr lang="fr-FR" sz="900" dirty="0"/>
              <a:t>-&gt;</a:t>
            </a:r>
            <a:r>
              <a:rPr lang="fr-FR" sz="900" dirty="0" err="1"/>
              <a:t>getY</a:t>
            </a:r>
            <a:r>
              <a:rPr lang="fr-FR" sz="900" dirty="0"/>
              <a:t>()</a:t>
            </a:r>
            <a:br>
              <a:rPr lang="fr-FR" sz="900" dirty="0"/>
            </a:br>
            <a:r>
              <a:rPr lang="fr-FR" sz="900" dirty="0"/>
              <a:t>        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/>
              <a:t>surface()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dirty="0" err="1"/>
              <a:t>getLargeur</a:t>
            </a:r>
            <a:r>
              <a:rPr lang="fr-FR" sz="900" dirty="0"/>
              <a:t>() *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dirty="0" err="1"/>
              <a:t>getHauteur</a:t>
            </a:r>
            <a:r>
              <a:rPr lang="fr-FR" sz="900" dirty="0"/>
              <a:t>();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perimetre</a:t>
            </a:r>
            <a:r>
              <a:rPr lang="fr-FR" sz="900" dirty="0"/>
              <a:t>()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dirty="0">
                <a:solidFill>
                  <a:srgbClr val="0000FF"/>
                </a:solidFill>
              </a:rPr>
              <a:t>2 </a:t>
            </a:r>
            <a:r>
              <a:rPr lang="fr-FR" sz="900" dirty="0"/>
              <a:t>*(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dirty="0" err="1"/>
              <a:t>getLargeur</a:t>
            </a:r>
            <a:r>
              <a:rPr lang="fr-FR" sz="900" dirty="0"/>
              <a:t>() +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dirty="0" err="1"/>
              <a:t>getHauteur</a:t>
            </a:r>
            <a:r>
              <a:rPr lang="fr-FR" sz="900" dirty="0"/>
              <a:t>());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__toString</a:t>
            </a:r>
            <a:r>
              <a:rPr lang="fr-FR" sz="900" dirty="0"/>
              <a:t>()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b="1" dirty="0">
                <a:solidFill>
                  <a:srgbClr val="008000"/>
                </a:solidFill>
              </a:rPr>
              <a:t>"Rectangle {" </a:t>
            </a:r>
            <a:r>
              <a:rPr lang="fr-FR" sz="900" dirty="0"/>
              <a:t>.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p1 </a:t>
            </a:r>
            <a:r>
              <a:rPr lang="fr-FR" sz="900" dirty="0"/>
              <a:t>. </a:t>
            </a:r>
            <a:r>
              <a:rPr lang="fr-FR" sz="900" b="1" dirty="0">
                <a:solidFill>
                  <a:srgbClr val="008000"/>
                </a:solidFill>
              </a:rPr>
              <a:t>", " </a:t>
            </a:r>
            <a:r>
              <a:rPr lang="fr-FR" sz="900" dirty="0"/>
              <a:t>.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p2 </a:t>
            </a:r>
            <a:r>
              <a:rPr lang="fr-FR" sz="900" dirty="0"/>
              <a:t>. </a:t>
            </a:r>
            <a:r>
              <a:rPr lang="fr-FR" sz="900" b="1" dirty="0">
                <a:solidFill>
                  <a:srgbClr val="008000"/>
                </a:solidFill>
              </a:rPr>
              <a:t>"}"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i="1" dirty="0">
                <a:solidFill>
                  <a:srgbClr val="808080"/>
                </a:solidFill>
              </a:rPr>
              <a:t>// </a:t>
            </a:r>
            <a:r>
              <a:rPr lang="fr-FR" sz="900" i="1" dirty="0" err="1">
                <a:solidFill>
                  <a:srgbClr val="808080"/>
                </a:solidFill>
              </a:rPr>
              <a:t>Helpers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private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getLargeur</a:t>
            </a:r>
            <a:r>
              <a:rPr lang="fr-FR" sz="900" dirty="0"/>
              <a:t>()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i="1" dirty="0"/>
              <a:t>abs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p1</a:t>
            </a:r>
            <a:r>
              <a:rPr lang="fr-FR" sz="900" dirty="0"/>
              <a:t>-&gt;</a:t>
            </a:r>
            <a:r>
              <a:rPr lang="fr-FR" sz="900" dirty="0" err="1"/>
              <a:t>getX</a:t>
            </a:r>
            <a:r>
              <a:rPr lang="fr-FR" sz="900" dirty="0"/>
              <a:t>() -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p2</a:t>
            </a:r>
            <a:r>
              <a:rPr lang="fr-FR" sz="900" dirty="0"/>
              <a:t>-&gt;</a:t>
            </a:r>
            <a:r>
              <a:rPr lang="fr-FR" sz="900" dirty="0" err="1"/>
              <a:t>getX</a:t>
            </a:r>
            <a:r>
              <a:rPr lang="fr-FR" sz="900" dirty="0"/>
              <a:t>());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private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getHauteur</a:t>
            </a:r>
            <a:r>
              <a:rPr lang="fr-FR" sz="900" dirty="0"/>
              <a:t>(){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i="1" dirty="0"/>
              <a:t>abs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p1</a:t>
            </a:r>
            <a:r>
              <a:rPr lang="fr-FR" sz="900" dirty="0"/>
              <a:t>-&gt;</a:t>
            </a:r>
            <a:r>
              <a:rPr lang="fr-FR" sz="900" dirty="0" err="1"/>
              <a:t>getY</a:t>
            </a:r>
            <a:r>
              <a:rPr lang="fr-FR" sz="900" dirty="0"/>
              <a:t>() -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p2</a:t>
            </a:r>
            <a:r>
              <a:rPr lang="fr-FR" sz="900" dirty="0"/>
              <a:t>-&gt;</a:t>
            </a:r>
            <a:r>
              <a:rPr lang="fr-FR" sz="900" dirty="0" err="1"/>
              <a:t>getY</a:t>
            </a:r>
            <a:r>
              <a:rPr lang="fr-FR" sz="900" dirty="0"/>
              <a:t>());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}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0" y="71414"/>
            <a:ext cx="4357718" cy="364333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300" b="1" dirty="0">
                <a:solidFill>
                  <a:srgbClr val="000080"/>
                </a:solidFill>
              </a:rPr>
              <a:t>&lt;?</a:t>
            </a:r>
            <a:r>
              <a:rPr lang="fr-FR" sz="1300" b="1" dirty="0" err="1">
                <a:solidFill>
                  <a:srgbClr val="000080"/>
                </a:solidFill>
              </a:rPr>
              <a:t>php</a:t>
            </a:r>
            <a:r>
              <a:rPr lang="fr-FR" sz="1300" b="1" dirty="0">
                <a:solidFill>
                  <a:srgbClr val="000080"/>
                </a:solidFill>
              </a:rPr>
              <a:t>  </a:t>
            </a:r>
            <a:r>
              <a:rPr lang="fr-FR" sz="1300" i="1" dirty="0">
                <a:solidFill>
                  <a:srgbClr val="808080"/>
                </a:solidFill>
              </a:rPr>
              <a:t>// Fichier : test/test_rect.php</a:t>
            </a:r>
            <a:br>
              <a:rPr lang="fr-FR" sz="1300" i="1" dirty="0">
                <a:solidFill>
                  <a:srgbClr val="808080"/>
                </a:solidFill>
              </a:rPr>
            </a:br>
            <a:br>
              <a:rPr lang="fr-FR" sz="1300" i="1" dirty="0">
                <a:solidFill>
                  <a:srgbClr val="808080"/>
                </a:solidFill>
              </a:rPr>
            </a:br>
            <a:r>
              <a:rPr lang="fr-FR" sz="1300" b="1" dirty="0" err="1">
                <a:solidFill>
                  <a:srgbClr val="000080"/>
                </a:solidFill>
              </a:rPr>
              <a:t>require_once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"../</a:t>
            </a:r>
            <a:r>
              <a:rPr lang="fr-FR" sz="1300" b="1" dirty="0" err="1">
                <a:solidFill>
                  <a:srgbClr val="008000"/>
                </a:solidFill>
              </a:rPr>
              <a:t>src</a:t>
            </a:r>
            <a:r>
              <a:rPr lang="fr-FR" sz="1300" b="1" dirty="0">
                <a:solidFill>
                  <a:srgbClr val="008000"/>
                </a:solidFill>
              </a:rPr>
              <a:t>/dessin/Rect.php"</a:t>
            </a:r>
            <a:r>
              <a:rPr lang="fr-FR" sz="1300" dirty="0"/>
              <a:t>;</a:t>
            </a: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require_once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"../</a:t>
            </a:r>
            <a:r>
              <a:rPr lang="fr-FR" sz="1300" b="1" dirty="0" err="1">
                <a:solidFill>
                  <a:srgbClr val="008000"/>
                </a:solidFill>
              </a:rPr>
              <a:t>src</a:t>
            </a:r>
            <a:r>
              <a:rPr lang="fr-FR" sz="1300" b="1" dirty="0">
                <a:solidFill>
                  <a:srgbClr val="008000"/>
                </a:solidFill>
              </a:rPr>
              <a:t>/dessin/Point.php"</a:t>
            </a:r>
            <a:r>
              <a:rPr lang="fr-FR" sz="1300" dirty="0"/>
              <a:t>;</a:t>
            </a:r>
          </a:p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br>
              <a:rPr lang="fr-FR" sz="700" dirty="0"/>
            </a:br>
            <a:r>
              <a:rPr lang="fr-FR" sz="1300" b="1" dirty="0">
                <a:solidFill>
                  <a:srgbClr val="000080"/>
                </a:solidFill>
              </a:rPr>
              <a:t>use </a:t>
            </a:r>
            <a:r>
              <a:rPr lang="fr-FR" sz="1300" dirty="0" err="1"/>
              <a:t>dessin\Rect</a:t>
            </a:r>
            <a:r>
              <a:rPr lang="fr-FR" sz="1300" dirty="0"/>
              <a:t>;</a:t>
            </a:r>
            <a:br>
              <a:rPr lang="fr-FR" sz="1300" dirty="0"/>
            </a:br>
            <a:r>
              <a:rPr lang="fr-FR" sz="1300" b="1" dirty="0">
                <a:solidFill>
                  <a:srgbClr val="000080"/>
                </a:solidFill>
              </a:rPr>
              <a:t>use </a:t>
            </a:r>
            <a:r>
              <a:rPr lang="fr-FR" sz="1300" dirty="0" err="1"/>
              <a:t>dessin\Point</a:t>
            </a:r>
            <a:r>
              <a:rPr lang="fr-FR" sz="1300" dirty="0"/>
              <a:t>;</a:t>
            </a:r>
            <a:br>
              <a:rPr lang="fr-FR" sz="1300" dirty="0"/>
            </a:br>
            <a:br>
              <a:rPr lang="fr-FR" sz="1300" dirty="0"/>
            </a:b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rect</a:t>
            </a:r>
            <a:r>
              <a:rPr lang="fr-FR" sz="1300" dirty="0">
                <a:solidFill>
                  <a:srgbClr val="660000"/>
                </a:solidFill>
              </a:rPr>
              <a:t> </a:t>
            </a:r>
            <a:r>
              <a:rPr lang="fr-FR" sz="1300" dirty="0"/>
              <a:t>= </a:t>
            </a:r>
            <a:r>
              <a:rPr lang="fr-FR" sz="1300" b="1" dirty="0">
                <a:solidFill>
                  <a:srgbClr val="000080"/>
                </a:solidFill>
              </a:rPr>
              <a:t>new </a:t>
            </a:r>
            <a:r>
              <a:rPr lang="fr-FR" sz="1300" dirty="0" err="1"/>
              <a:t>Rect</a:t>
            </a:r>
            <a:r>
              <a:rPr lang="fr-FR" sz="1300" dirty="0"/>
              <a:t>(</a:t>
            </a:r>
            <a:r>
              <a:rPr lang="fr-FR" sz="1300" b="1" dirty="0">
                <a:solidFill>
                  <a:srgbClr val="000080"/>
                </a:solidFill>
              </a:rPr>
              <a:t>new </a:t>
            </a:r>
            <a:r>
              <a:rPr lang="fr-FR" sz="1300" dirty="0"/>
              <a:t>Point(</a:t>
            </a:r>
            <a:r>
              <a:rPr lang="fr-FR" sz="1300" dirty="0">
                <a:solidFill>
                  <a:srgbClr val="0000FF"/>
                </a:solidFill>
              </a:rPr>
              <a:t>50</a:t>
            </a:r>
            <a:r>
              <a:rPr lang="fr-FR" sz="1300" dirty="0"/>
              <a:t>,</a:t>
            </a:r>
            <a:r>
              <a:rPr lang="fr-FR" sz="1300" dirty="0">
                <a:solidFill>
                  <a:srgbClr val="0000FF"/>
                </a:solidFill>
              </a:rPr>
              <a:t>50</a:t>
            </a:r>
            <a:r>
              <a:rPr lang="fr-FR" sz="1300" dirty="0"/>
              <a:t>), </a:t>
            </a:r>
            <a:r>
              <a:rPr lang="fr-FR" sz="1300" b="1" dirty="0">
                <a:solidFill>
                  <a:srgbClr val="000080"/>
                </a:solidFill>
              </a:rPr>
              <a:t>new </a:t>
            </a:r>
            <a:r>
              <a:rPr lang="fr-FR" sz="1300" dirty="0"/>
              <a:t>Point());</a:t>
            </a:r>
            <a:br>
              <a:rPr lang="fr-FR" sz="1300" dirty="0"/>
            </a:b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echo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"&lt;</a:t>
            </a:r>
            <a:r>
              <a:rPr lang="fr-FR" sz="1300" b="1" dirty="0" err="1">
                <a:solidFill>
                  <a:srgbClr val="008000"/>
                </a:solidFill>
              </a:rPr>
              <a:t>hr</a:t>
            </a:r>
            <a:r>
              <a:rPr lang="fr-FR" sz="1300" b="1" dirty="0">
                <a:solidFill>
                  <a:srgbClr val="008000"/>
                </a:solidFill>
              </a:rPr>
              <a:t>&gt;</a:t>
            </a: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rect</a:t>
            </a:r>
            <a:r>
              <a:rPr lang="fr-FR" sz="1300" b="1" dirty="0">
                <a:solidFill>
                  <a:srgbClr val="008000"/>
                </a:solidFill>
              </a:rPr>
              <a:t>"</a:t>
            </a:r>
            <a:r>
              <a:rPr lang="fr-FR" sz="1300" dirty="0"/>
              <a:t>;</a:t>
            </a: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echo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"&lt;</a:t>
            </a:r>
            <a:r>
              <a:rPr lang="fr-FR" sz="1300" b="1" dirty="0" err="1">
                <a:solidFill>
                  <a:srgbClr val="008000"/>
                </a:solidFill>
              </a:rPr>
              <a:t>hr</a:t>
            </a:r>
            <a:r>
              <a:rPr lang="fr-FR" sz="1300" b="1" dirty="0">
                <a:solidFill>
                  <a:srgbClr val="008000"/>
                </a:solidFill>
              </a:rPr>
              <a:t>&gt;Surface : " </a:t>
            </a:r>
            <a:r>
              <a:rPr lang="fr-FR" sz="1300" dirty="0"/>
              <a:t>. </a:t>
            </a: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rect</a:t>
            </a:r>
            <a:r>
              <a:rPr lang="fr-FR" sz="1300" dirty="0"/>
              <a:t>-&gt;surface();</a:t>
            </a: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echo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"&lt;</a:t>
            </a:r>
            <a:r>
              <a:rPr lang="fr-FR" sz="1300" b="1" dirty="0" err="1">
                <a:solidFill>
                  <a:srgbClr val="008000"/>
                </a:solidFill>
              </a:rPr>
              <a:t>hr</a:t>
            </a:r>
            <a:r>
              <a:rPr lang="fr-FR" sz="1300" b="1" dirty="0">
                <a:solidFill>
                  <a:srgbClr val="008000"/>
                </a:solidFill>
              </a:rPr>
              <a:t>&gt;</a:t>
            </a:r>
            <a:r>
              <a:rPr lang="fr-FR" sz="1300" b="1" dirty="0" err="1">
                <a:solidFill>
                  <a:srgbClr val="008000"/>
                </a:solidFill>
              </a:rPr>
              <a:t>Perimetre</a:t>
            </a:r>
            <a:r>
              <a:rPr lang="fr-FR" sz="1300" b="1" dirty="0">
                <a:solidFill>
                  <a:srgbClr val="008000"/>
                </a:solidFill>
              </a:rPr>
              <a:t> : " </a:t>
            </a:r>
            <a:r>
              <a:rPr lang="fr-FR" sz="1300" dirty="0"/>
              <a:t>. </a:t>
            </a: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rect</a:t>
            </a:r>
            <a:r>
              <a:rPr lang="fr-FR" sz="1300" dirty="0"/>
              <a:t>-&gt;</a:t>
            </a:r>
            <a:r>
              <a:rPr lang="fr-FR" sz="1300" dirty="0" err="1"/>
              <a:t>perimetre</a:t>
            </a:r>
            <a:r>
              <a:rPr lang="fr-FR" sz="1300" dirty="0"/>
              <a:t>();</a:t>
            </a:r>
            <a:br>
              <a:rPr lang="fr-FR" sz="1300" dirty="0"/>
            </a:br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 7" descr="test_rec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4208977"/>
            <a:ext cx="2941575" cy="15774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0" y="71414"/>
            <a:ext cx="4286280" cy="3857652"/>
          </a:xfr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1300" b="1" dirty="0">
                <a:solidFill>
                  <a:srgbClr val="000080"/>
                </a:solidFill>
              </a:rPr>
              <a:t>&lt;?</a:t>
            </a:r>
            <a:r>
              <a:rPr lang="fr-FR" sz="1300" b="1" dirty="0" err="1">
                <a:solidFill>
                  <a:srgbClr val="000080"/>
                </a:solidFill>
              </a:rPr>
              <a:t>php</a:t>
            </a:r>
            <a:r>
              <a:rPr lang="fr-FR" sz="1300" b="1" dirty="0">
                <a:solidFill>
                  <a:srgbClr val="000080"/>
                </a:solidFill>
              </a:rPr>
              <a:t>  </a:t>
            </a:r>
            <a:r>
              <a:rPr lang="fr-FR" sz="1300" i="1" dirty="0">
                <a:solidFill>
                  <a:srgbClr val="808080"/>
                </a:solidFill>
              </a:rPr>
              <a:t>// Fichier : test/test_circle.php</a:t>
            </a:r>
            <a:br>
              <a:rPr lang="fr-FR" sz="1300" i="1" dirty="0">
                <a:solidFill>
                  <a:srgbClr val="808080"/>
                </a:solidFill>
              </a:rPr>
            </a:br>
            <a:br>
              <a:rPr lang="fr-FR" sz="1300" i="1" dirty="0">
                <a:solidFill>
                  <a:srgbClr val="808080"/>
                </a:solidFill>
              </a:rPr>
            </a:br>
            <a:r>
              <a:rPr lang="fr-FR" sz="1300" b="1" dirty="0" err="1">
                <a:solidFill>
                  <a:srgbClr val="000080"/>
                </a:solidFill>
              </a:rPr>
              <a:t>require_once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"../</a:t>
            </a:r>
            <a:r>
              <a:rPr lang="fr-FR" sz="1300" b="1" dirty="0" err="1">
                <a:solidFill>
                  <a:srgbClr val="008000"/>
                </a:solidFill>
              </a:rPr>
              <a:t>src</a:t>
            </a:r>
            <a:r>
              <a:rPr lang="fr-FR" sz="1300" b="1" dirty="0">
                <a:solidFill>
                  <a:srgbClr val="008000"/>
                </a:solidFill>
              </a:rPr>
              <a:t>/dessin/Circle.php"</a:t>
            </a:r>
            <a:r>
              <a:rPr lang="fr-FR" sz="1300" dirty="0"/>
              <a:t>;</a:t>
            </a: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require_once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"../</a:t>
            </a:r>
            <a:r>
              <a:rPr lang="fr-FR" sz="1300" b="1" dirty="0" err="1">
                <a:solidFill>
                  <a:srgbClr val="008000"/>
                </a:solidFill>
              </a:rPr>
              <a:t>src</a:t>
            </a:r>
            <a:r>
              <a:rPr lang="fr-FR" sz="1300" b="1" dirty="0">
                <a:solidFill>
                  <a:srgbClr val="008000"/>
                </a:solidFill>
              </a:rPr>
              <a:t>/dessin/Point.php"</a:t>
            </a:r>
            <a:r>
              <a:rPr lang="fr-FR" sz="1300" dirty="0"/>
              <a:t>;</a:t>
            </a:r>
          </a:p>
          <a:p>
            <a:pPr>
              <a:lnSpc>
                <a:spcPct val="140000"/>
              </a:lnSpc>
              <a:buNone/>
            </a:pPr>
            <a:br>
              <a:rPr lang="fr-FR" sz="300" dirty="0"/>
            </a:br>
            <a:r>
              <a:rPr lang="fr-FR" sz="1300" b="1" dirty="0">
                <a:solidFill>
                  <a:srgbClr val="000080"/>
                </a:solidFill>
              </a:rPr>
              <a:t>use </a:t>
            </a:r>
            <a:r>
              <a:rPr lang="fr-FR" sz="1300" dirty="0"/>
              <a:t>dessin\</a:t>
            </a:r>
            <a:r>
              <a:rPr lang="fr-FR" sz="1300" dirty="0" err="1"/>
              <a:t>Circle</a:t>
            </a:r>
            <a:r>
              <a:rPr lang="fr-FR" sz="1300" dirty="0"/>
              <a:t>;</a:t>
            </a:r>
            <a:br>
              <a:rPr lang="fr-FR" sz="1300" dirty="0"/>
            </a:br>
            <a:r>
              <a:rPr lang="fr-FR" sz="1300" b="1" dirty="0">
                <a:solidFill>
                  <a:srgbClr val="000080"/>
                </a:solidFill>
              </a:rPr>
              <a:t>use </a:t>
            </a:r>
            <a:r>
              <a:rPr lang="fr-FR" sz="1300" dirty="0" err="1"/>
              <a:t>dessin\Point</a:t>
            </a:r>
            <a:r>
              <a:rPr lang="fr-FR" sz="1300" dirty="0"/>
              <a:t>;</a:t>
            </a:r>
            <a:br>
              <a:rPr lang="fr-FR" sz="1300" dirty="0"/>
            </a:br>
            <a:br>
              <a:rPr lang="fr-FR" sz="1300" dirty="0"/>
            </a:b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circle</a:t>
            </a:r>
            <a:r>
              <a:rPr lang="fr-FR" sz="1300" dirty="0">
                <a:solidFill>
                  <a:srgbClr val="660000"/>
                </a:solidFill>
              </a:rPr>
              <a:t> </a:t>
            </a:r>
            <a:r>
              <a:rPr lang="fr-FR" sz="1300" dirty="0"/>
              <a:t>= </a:t>
            </a:r>
            <a:r>
              <a:rPr lang="fr-FR" sz="1300" b="1" dirty="0">
                <a:solidFill>
                  <a:srgbClr val="000080"/>
                </a:solidFill>
              </a:rPr>
              <a:t>new </a:t>
            </a:r>
            <a:r>
              <a:rPr lang="fr-FR" sz="1300" dirty="0" err="1"/>
              <a:t>Circle</a:t>
            </a:r>
            <a:r>
              <a:rPr lang="fr-FR" sz="1300" dirty="0"/>
              <a:t>(</a:t>
            </a:r>
            <a:r>
              <a:rPr lang="fr-FR" sz="1300" b="1" dirty="0">
                <a:solidFill>
                  <a:srgbClr val="000080"/>
                </a:solidFill>
              </a:rPr>
              <a:t>new </a:t>
            </a:r>
            <a:r>
              <a:rPr lang="fr-FR" sz="1300" dirty="0"/>
              <a:t>Point(</a:t>
            </a:r>
            <a:r>
              <a:rPr lang="fr-FR" sz="1300" dirty="0">
                <a:solidFill>
                  <a:srgbClr val="0000FF"/>
                </a:solidFill>
              </a:rPr>
              <a:t>50</a:t>
            </a:r>
            <a:r>
              <a:rPr lang="fr-FR" sz="1300" dirty="0"/>
              <a:t>,</a:t>
            </a:r>
            <a:r>
              <a:rPr lang="fr-FR" sz="1300" dirty="0">
                <a:solidFill>
                  <a:srgbClr val="0000FF"/>
                </a:solidFill>
              </a:rPr>
              <a:t>50</a:t>
            </a:r>
            <a:r>
              <a:rPr lang="fr-FR" sz="1300" dirty="0"/>
              <a:t>), </a:t>
            </a:r>
            <a:r>
              <a:rPr lang="fr-FR" sz="1300" dirty="0">
                <a:solidFill>
                  <a:srgbClr val="0000FF"/>
                </a:solidFill>
              </a:rPr>
              <a:t>10</a:t>
            </a:r>
            <a:r>
              <a:rPr lang="fr-FR" sz="1300" dirty="0"/>
              <a:t>);</a:t>
            </a:r>
            <a:br>
              <a:rPr lang="fr-FR" sz="1300" dirty="0"/>
            </a:b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echo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"&lt;</a:t>
            </a:r>
            <a:r>
              <a:rPr lang="fr-FR" sz="1300" b="1" dirty="0" err="1">
                <a:solidFill>
                  <a:srgbClr val="008000"/>
                </a:solidFill>
              </a:rPr>
              <a:t>hr</a:t>
            </a:r>
            <a:r>
              <a:rPr lang="fr-FR" sz="1300" b="1" dirty="0">
                <a:solidFill>
                  <a:srgbClr val="008000"/>
                </a:solidFill>
              </a:rPr>
              <a:t>&gt;</a:t>
            </a: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circle</a:t>
            </a:r>
            <a:r>
              <a:rPr lang="fr-FR" sz="1300" b="1" dirty="0">
                <a:solidFill>
                  <a:srgbClr val="008000"/>
                </a:solidFill>
              </a:rPr>
              <a:t>"</a:t>
            </a:r>
            <a:r>
              <a:rPr lang="fr-FR" sz="1300" dirty="0"/>
              <a:t>;</a:t>
            </a: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echo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"&lt;</a:t>
            </a:r>
            <a:r>
              <a:rPr lang="fr-FR" sz="1300" b="1" dirty="0" err="1">
                <a:solidFill>
                  <a:srgbClr val="008000"/>
                </a:solidFill>
              </a:rPr>
              <a:t>hr</a:t>
            </a:r>
            <a:r>
              <a:rPr lang="fr-FR" sz="1300" b="1" dirty="0">
                <a:solidFill>
                  <a:srgbClr val="008000"/>
                </a:solidFill>
              </a:rPr>
              <a:t>&gt;Surface : " </a:t>
            </a:r>
            <a:r>
              <a:rPr lang="fr-FR" sz="1300" dirty="0"/>
              <a:t>. </a:t>
            </a: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circle</a:t>
            </a:r>
            <a:r>
              <a:rPr lang="fr-FR" sz="1300" dirty="0"/>
              <a:t>-&gt;surface();</a:t>
            </a:r>
            <a:br>
              <a:rPr lang="fr-FR" sz="1300" dirty="0"/>
            </a:br>
            <a:r>
              <a:rPr lang="fr-FR" sz="1300" b="1" dirty="0" err="1">
                <a:solidFill>
                  <a:srgbClr val="000080"/>
                </a:solidFill>
              </a:rPr>
              <a:t>echo</a:t>
            </a:r>
            <a:r>
              <a:rPr lang="fr-FR" sz="1300" b="1" dirty="0">
                <a:solidFill>
                  <a:srgbClr val="000080"/>
                </a:solidFill>
              </a:rPr>
              <a:t> </a:t>
            </a:r>
            <a:r>
              <a:rPr lang="fr-FR" sz="1300" b="1" dirty="0">
                <a:solidFill>
                  <a:srgbClr val="008000"/>
                </a:solidFill>
              </a:rPr>
              <a:t>"&lt;</a:t>
            </a:r>
            <a:r>
              <a:rPr lang="fr-FR" sz="1300" b="1" dirty="0" err="1">
                <a:solidFill>
                  <a:srgbClr val="008000"/>
                </a:solidFill>
              </a:rPr>
              <a:t>hr</a:t>
            </a:r>
            <a:r>
              <a:rPr lang="fr-FR" sz="1300" b="1" dirty="0">
                <a:solidFill>
                  <a:srgbClr val="008000"/>
                </a:solidFill>
              </a:rPr>
              <a:t>&gt;</a:t>
            </a:r>
            <a:r>
              <a:rPr lang="fr-FR" sz="1300" b="1" dirty="0" err="1">
                <a:solidFill>
                  <a:srgbClr val="008000"/>
                </a:solidFill>
              </a:rPr>
              <a:t>Perimetre</a:t>
            </a:r>
            <a:r>
              <a:rPr lang="fr-FR" sz="1300" b="1" dirty="0">
                <a:solidFill>
                  <a:srgbClr val="008000"/>
                </a:solidFill>
              </a:rPr>
              <a:t> : " </a:t>
            </a:r>
            <a:r>
              <a:rPr lang="fr-FR" sz="1300" dirty="0"/>
              <a:t>. </a:t>
            </a:r>
            <a:r>
              <a:rPr lang="fr-FR" sz="1300" dirty="0">
                <a:solidFill>
                  <a:srgbClr val="660000"/>
                </a:solidFill>
              </a:rPr>
              <a:t>$</a:t>
            </a:r>
            <a:r>
              <a:rPr lang="fr-FR" sz="1300" dirty="0" err="1">
                <a:solidFill>
                  <a:srgbClr val="660000"/>
                </a:solidFill>
              </a:rPr>
              <a:t>circle</a:t>
            </a:r>
            <a:r>
              <a:rPr lang="fr-FR" sz="1300" dirty="0"/>
              <a:t>-&gt;</a:t>
            </a:r>
            <a:r>
              <a:rPr lang="fr-FR" sz="1300" dirty="0" err="1"/>
              <a:t>perimetre</a:t>
            </a:r>
            <a:r>
              <a:rPr lang="fr-FR" sz="1300" dirty="0"/>
              <a:t>();</a:t>
            </a:r>
            <a:br>
              <a:rPr lang="fr-FR" sz="1300" dirty="0"/>
            </a:br>
            <a:endParaRPr lang="fr-FR" sz="13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00" b="1" dirty="0">
                <a:solidFill>
                  <a:srgbClr val="000080"/>
                </a:solidFill>
              </a:rPr>
              <a:t>&lt;?</a:t>
            </a:r>
            <a:r>
              <a:rPr lang="fr-FR" sz="1000" b="1" dirty="0" err="1">
                <a:solidFill>
                  <a:srgbClr val="000080"/>
                </a:solidFill>
              </a:rPr>
              <a:t>php</a:t>
            </a:r>
            <a:r>
              <a:rPr lang="fr-FR" sz="1000" b="1" dirty="0">
                <a:solidFill>
                  <a:srgbClr val="000080"/>
                </a:solidFill>
              </a:rPr>
              <a:t>  </a:t>
            </a:r>
            <a:r>
              <a:rPr lang="fr-FR" sz="1000" i="1" dirty="0">
                <a:solidFill>
                  <a:srgbClr val="808080"/>
                </a:solidFill>
              </a:rPr>
              <a:t>// Fichier : </a:t>
            </a:r>
            <a:r>
              <a:rPr lang="fr-FR" sz="1000" i="1" dirty="0" err="1">
                <a:solidFill>
                  <a:srgbClr val="808080"/>
                </a:solidFill>
              </a:rPr>
              <a:t>src</a:t>
            </a:r>
            <a:r>
              <a:rPr lang="fr-FR" sz="1000" i="1" dirty="0">
                <a:solidFill>
                  <a:srgbClr val="808080"/>
                </a:solidFill>
              </a:rPr>
              <a:t>/dessin/Circle.php</a:t>
            </a:r>
            <a:br>
              <a:rPr lang="fr-FR" sz="1000" i="1" dirty="0">
                <a:solidFill>
                  <a:srgbClr val="808080"/>
                </a:solidFill>
              </a:rPr>
            </a:br>
            <a:r>
              <a:rPr lang="fr-FR" sz="1000" b="1" dirty="0" err="1">
                <a:solidFill>
                  <a:srgbClr val="000080"/>
                </a:solidFill>
              </a:rPr>
              <a:t>namespace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dessin;</a:t>
            </a:r>
            <a:br>
              <a:rPr lang="fr-FR" sz="1000" dirty="0"/>
            </a:br>
            <a:r>
              <a:rPr lang="fr-FR" sz="1000" b="1" dirty="0" err="1">
                <a:solidFill>
                  <a:srgbClr val="000080"/>
                </a:solidFill>
              </a:rPr>
              <a:t>require_once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"Figure.php"</a:t>
            </a:r>
            <a:r>
              <a:rPr lang="fr-FR" sz="1000" dirty="0"/>
              <a:t>;</a:t>
            </a:r>
            <a:br>
              <a:rPr lang="fr-FR" sz="1000" dirty="0"/>
            </a:br>
            <a:br>
              <a:rPr lang="fr-FR" sz="1000" dirty="0"/>
            </a:br>
            <a:r>
              <a:rPr lang="fr-FR" sz="1000" b="1" dirty="0">
                <a:solidFill>
                  <a:srgbClr val="000080"/>
                </a:solidFill>
              </a:rPr>
              <a:t>class </a:t>
            </a:r>
            <a:r>
              <a:rPr lang="fr-FR" sz="1000" dirty="0" err="1"/>
              <a:t>Circle</a:t>
            </a:r>
            <a:r>
              <a:rPr lang="fr-FR" sz="1000" dirty="0"/>
              <a:t> </a:t>
            </a:r>
            <a:r>
              <a:rPr lang="fr-FR" sz="1000" b="1" dirty="0" err="1">
                <a:solidFill>
                  <a:srgbClr val="000080"/>
                </a:solidFill>
              </a:rPr>
              <a:t>extends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Figure{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const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i="1" dirty="0">
                <a:solidFill>
                  <a:srgbClr val="660E7A"/>
                </a:solidFill>
              </a:rPr>
              <a:t>PI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0000FF"/>
                </a:solidFill>
              </a:rPr>
              <a:t>3.14159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private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660E7A"/>
                </a:solidFill>
              </a:rPr>
              <a:t>$center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private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660E7A"/>
                </a:solidFill>
              </a:rPr>
              <a:t>$rayon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__construct</a:t>
            </a:r>
            <a:r>
              <a:rPr lang="fr-FR" sz="1000" dirty="0"/>
              <a:t>(Point </a:t>
            </a:r>
            <a:r>
              <a:rPr lang="fr-FR" sz="1000" dirty="0">
                <a:solidFill>
                  <a:srgbClr val="660000"/>
                </a:solidFill>
              </a:rPr>
              <a:t>$c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$r</a:t>
            </a:r>
            <a:r>
              <a:rPr lang="fr-FR" sz="1000" dirty="0"/>
              <a:t>){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center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$c</a:t>
            </a:r>
            <a:r>
              <a:rPr lang="fr-FR" sz="1000" dirty="0"/>
              <a:t>;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rayon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$r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parent</a:t>
            </a:r>
            <a:r>
              <a:rPr lang="fr-FR" sz="1000" dirty="0"/>
              <a:t>::</a:t>
            </a:r>
            <a:r>
              <a:rPr lang="fr-FR" sz="1000" i="1" dirty="0" err="1"/>
              <a:t>__construct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$c</a:t>
            </a:r>
            <a:r>
              <a:rPr lang="fr-FR" sz="1000" dirty="0"/>
              <a:t>-&gt;</a:t>
            </a:r>
            <a:r>
              <a:rPr lang="fr-FR" sz="1000" dirty="0" err="1"/>
              <a:t>getX</a:t>
            </a:r>
            <a:r>
              <a:rPr lang="fr-FR" sz="1000" dirty="0"/>
              <a:t>()-</a:t>
            </a:r>
            <a:r>
              <a:rPr lang="fr-FR" sz="1000" dirty="0">
                <a:solidFill>
                  <a:srgbClr val="660000"/>
                </a:solidFill>
              </a:rPr>
              <a:t>$r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$c</a:t>
            </a:r>
            <a:r>
              <a:rPr lang="fr-FR" sz="1000" dirty="0"/>
              <a:t>-&gt;</a:t>
            </a:r>
            <a:r>
              <a:rPr lang="fr-FR" sz="1000" dirty="0" err="1"/>
              <a:t>getY</a:t>
            </a:r>
            <a:r>
              <a:rPr lang="fr-FR" sz="1000" dirty="0"/>
              <a:t>()-</a:t>
            </a:r>
            <a:r>
              <a:rPr lang="fr-FR" sz="1000" dirty="0">
                <a:solidFill>
                  <a:srgbClr val="660000"/>
                </a:solidFill>
              </a:rPr>
              <a:t>$r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0000FF"/>
                </a:solidFill>
              </a:rPr>
              <a:t>2</a:t>
            </a:r>
            <a:r>
              <a:rPr lang="fr-FR" sz="1000" dirty="0"/>
              <a:t>*</a:t>
            </a:r>
            <a:r>
              <a:rPr lang="fr-FR" sz="1000" dirty="0">
                <a:solidFill>
                  <a:srgbClr val="660000"/>
                </a:solidFill>
              </a:rPr>
              <a:t>$r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0000FF"/>
                </a:solidFill>
              </a:rPr>
              <a:t>2</a:t>
            </a:r>
            <a:r>
              <a:rPr lang="fr-FR" sz="1000" dirty="0"/>
              <a:t>*</a:t>
            </a:r>
            <a:r>
              <a:rPr lang="fr-FR" sz="1000" dirty="0">
                <a:solidFill>
                  <a:srgbClr val="660000"/>
                </a:solidFill>
              </a:rPr>
              <a:t>$r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>
                <a:solidFill>
                  <a:srgbClr val="000080"/>
                </a:solidFill>
              </a:rPr>
              <a:t>public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dessiner(api\</a:t>
            </a:r>
            <a:r>
              <a:rPr lang="fr-FR" sz="1000" dirty="0" err="1"/>
              <a:t>Context</a:t>
            </a:r>
            <a:r>
              <a:rPr lang="fr-FR" sz="1000" dirty="0"/>
              <a:t>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ctx</a:t>
            </a:r>
            <a:r>
              <a:rPr lang="fr-FR" sz="1000" dirty="0"/>
              <a:t>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ctx</a:t>
            </a:r>
            <a:r>
              <a:rPr lang="fr-FR" sz="1000" dirty="0"/>
              <a:t>-&gt;</a:t>
            </a:r>
            <a:r>
              <a:rPr lang="fr-FR" sz="1000" dirty="0" err="1"/>
              <a:t>drawCircle</a:t>
            </a:r>
            <a:r>
              <a:rPr lang="fr-FR" sz="1000" dirty="0"/>
              <a:t>(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center</a:t>
            </a:r>
            <a:r>
              <a:rPr lang="fr-FR" sz="1000" dirty="0"/>
              <a:t>-&gt;</a:t>
            </a:r>
            <a:r>
              <a:rPr lang="fr-FR" sz="1000" dirty="0" err="1"/>
              <a:t>getX</a:t>
            </a:r>
            <a:r>
              <a:rPr lang="fr-FR" sz="1000" dirty="0"/>
              <a:t>(),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center</a:t>
            </a:r>
            <a:r>
              <a:rPr lang="fr-FR" sz="1000" dirty="0"/>
              <a:t>-&gt;</a:t>
            </a:r>
            <a:r>
              <a:rPr lang="fr-FR" sz="1000" dirty="0" err="1"/>
              <a:t>getY</a:t>
            </a:r>
            <a:r>
              <a:rPr lang="fr-FR" sz="1000" dirty="0"/>
              <a:t>(),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rayon</a:t>
            </a:r>
            <a:br>
              <a:rPr lang="fr-FR" sz="1000" b="1" dirty="0">
                <a:solidFill>
                  <a:srgbClr val="660E7A"/>
                </a:solidFill>
              </a:rPr>
            </a:br>
            <a:r>
              <a:rPr lang="fr-FR" sz="1000" b="1" dirty="0">
                <a:solidFill>
                  <a:srgbClr val="660E7A"/>
                </a:solidFill>
              </a:rPr>
              <a:t>        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>
                <a:solidFill>
                  <a:srgbClr val="000080"/>
                </a:solidFill>
              </a:rPr>
              <a:t>public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surface()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b="1" dirty="0" err="1">
                <a:solidFill>
                  <a:srgbClr val="000080"/>
                </a:solidFill>
              </a:rPr>
              <a:t>self</a:t>
            </a:r>
            <a:r>
              <a:rPr lang="fr-FR" sz="1000" dirty="0" err="1"/>
              <a:t>::</a:t>
            </a:r>
            <a:r>
              <a:rPr lang="fr-FR" sz="1000" b="1" i="1" dirty="0" err="1">
                <a:solidFill>
                  <a:srgbClr val="660E7A"/>
                </a:solidFill>
              </a:rPr>
              <a:t>PI</a:t>
            </a:r>
            <a:r>
              <a:rPr lang="fr-FR" sz="1000" b="1" i="1" dirty="0">
                <a:solidFill>
                  <a:srgbClr val="660E7A"/>
                </a:solidFill>
              </a:rPr>
              <a:t> </a:t>
            </a:r>
            <a:r>
              <a:rPr lang="fr-FR" sz="1000" dirty="0"/>
              <a:t>*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rayon </a:t>
            </a:r>
            <a:r>
              <a:rPr lang="fr-FR" sz="1000" dirty="0"/>
              <a:t>*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rayon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>
                <a:solidFill>
                  <a:srgbClr val="000080"/>
                </a:solidFill>
              </a:rPr>
              <a:t>public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perimetre</a:t>
            </a:r>
            <a:r>
              <a:rPr lang="fr-FR" sz="1000" dirty="0"/>
              <a:t>()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dirty="0">
                <a:solidFill>
                  <a:srgbClr val="0000FF"/>
                </a:solidFill>
              </a:rPr>
              <a:t>2 </a:t>
            </a:r>
            <a:r>
              <a:rPr lang="fr-FR" sz="1000" dirty="0"/>
              <a:t>* </a:t>
            </a:r>
            <a:r>
              <a:rPr lang="fr-FR" sz="1000" b="1" dirty="0" err="1">
                <a:solidFill>
                  <a:srgbClr val="000080"/>
                </a:solidFill>
              </a:rPr>
              <a:t>self</a:t>
            </a:r>
            <a:r>
              <a:rPr lang="fr-FR" sz="1000" dirty="0" err="1"/>
              <a:t>::</a:t>
            </a:r>
            <a:r>
              <a:rPr lang="fr-FR" sz="1000" b="1" i="1" dirty="0" err="1">
                <a:solidFill>
                  <a:srgbClr val="660E7A"/>
                </a:solidFill>
              </a:rPr>
              <a:t>PI</a:t>
            </a:r>
            <a:r>
              <a:rPr lang="fr-FR" sz="1000" b="1" i="1" dirty="0">
                <a:solidFill>
                  <a:srgbClr val="660E7A"/>
                </a:solidFill>
              </a:rPr>
              <a:t> </a:t>
            </a:r>
            <a:r>
              <a:rPr lang="fr-FR" sz="1000" dirty="0"/>
              <a:t>*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rayon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__toString</a:t>
            </a:r>
            <a:r>
              <a:rPr lang="fr-FR" sz="1000" dirty="0"/>
              <a:t>(){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</a:t>
            </a:r>
            <a:br>
              <a:rPr lang="fr-FR" sz="1000" b="1" dirty="0">
                <a:solidFill>
                  <a:srgbClr val="000080"/>
                </a:solidFill>
              </a:rPr>
            </a:br>
            <a:r>
              <a:rPr lang="fr-FR" sz="1000" b="1" dirty="0">
                <a:solidFill>
                  <a:srgbClr val="000080"/>
                </a:solidFill>
              </a:rPr>
              <a:t>            </a:t>
            </a:r>
            <a:r>
              <a:rPr lang="fr-FR" sz="1000" b="1" dirty="0">
                <a:solidFill>
                  <a:srgbClr val="008000"/>
                </a:solidFill>
              </a:rPr>
              <a:t>"</a:t>
            </a:r>
            <a:r>
              <a:rPr lang="fr-FR" sz="1000" b="1" dirty="0" err="1">
                <a:solidFill>
                  <a:srgbClr val="008000"/>
                </a:solidFill>
              </a:rPr>
              <a:t>Circle</a:t>
            </a:r>
            <a:r>
              <a:rPr lang="fr-FR" sz="1000" b="1" dirty="0">
                <a:solidFill>
                  <a:srgbClr val="008000"/>
                </a:solidFill>
              </a:rPr>
              <a:t> {" </a:t>
            </a:r>
            <a:r>
              <a:rPr lang="fr-FR" sz="1000" dirty="0"/>
              <a:t>.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center </a:t>
            </a:r>
            <a:r>
              <a:rPr lang="fr-FR" sz="1000" dirty="0"/>
              <a:t>. </a:t>
            </a:r>
            <a:r>
              <a:rPr lang="fr-FR" sz="1000" b="1" dirty="0">
                <a:solidFill>
                  <a:srgbClr val="008000"/>
                </a:solidFill>
              </a:rPr>
              <a:t>", " </a:t>
            </a:r>
            <a:r>
              <a:rPr lang="fr-FR" sz="1000" dirty="0"/>
              <a:t>.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rayon </a:t>
            </a:r>
            <a:r>
              <a:rPr lang="fr-FR" sz="1000" dirty="0"/>
              <a:t>. </a:t>
            </a:r>
            <a:r>
              <a:rPr lang="fr-FR" sz="1000" b="1" dirty="0">
                <a:solidFill>
                  <a:srgbClr val="008000"/>
                </a:solidFill>
              </a:rPr>
              <a:t>"}"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}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Image 3" descr="test_circ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4400429"/>
            <a:ext cx="2804403" cy="16003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2714620"/>
            <a:ext cx="5857916" cy="3857652"/>
          </a:xfr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1400" b="1" dirty="0">
                <a:solidFill>
                  <a:srgbClr val="000080"/>
                </a:solidFill>
              </a:rPr>
              <a:t>&lt;?</a:t>
            </a:r>
            <a:r>
              <a:rPr lang="fr-FR" sz="1400" b="1" dirty="0" err="1">
                <a:solidFill>
                  <a:srgbClr val="000080"/>
                </a:solidFill>
              </a:rPr>
              <a:t>php</a:t>
            </a:r>
            <a:r>
              <a:rPr lang="fr-FR" sz="1400" b="1" dirty="0">
                <a:solidFill>
                  <a:srgbClr val="000080"/>
                </a:solidFill>
              </a:rPr>
              <a:t>  </a:t>
            </a:r>
            <a:r>
              <a:rPr lang="fr-FR" sz="1400" i="1" dirty="0">
                <a:solidFill>
                  <a:srgbClr val="808080"/>
                </a:solidFill>
              </a:rPr>
              <a:t>//  Fichier : autoload.php</a:t>
            </a:r>
            <a:br>
              <a:rPr lang="fr-FR" sz="1400" i="1" dirty="0">
                <a:solidFill>
                  <a:srgbClr val="808080"/>
                </a:solidFill>
              </a:rPr>
            </a:br>
            <a:r>
              <a:rPr lang="fr-FR" sz="1400" i="1" dirty="0">
                <a:solidFill>
                  <a:srgbClr val="808080"/>
                </a:solidFill>
              </a:rPr>
              <a:t>// </a:t>
            </a:r>
            <a:r>
              <a:rPr lang="fr-FR" sz="1400" i="1" dirty="0" err="1">
                <a:solidFill>
                  <a:srgbClr val="808080"/>
                </a:solidFill>
              </a:rPr>
              <a:t>__autoload</a:t>
            </a:r>
            <a:r>
              <a:rPr lang="fr-FR" sz="1400" i="1" dirty="0">
                <a:solidFill>
                  <a:srgbClr val="808080"/>
                </a:solidFill>
              </a:rPr>
              <a:t>() appelée en dernier recours</a:t>
            </a:r>
            <a:br>
              <a:rPr lang="fr-FR" sz="1400" i="1" dirty="0">
                <a:solidFill>
                  <a:srgbClr val="808080"/>
                </a:solidFill>
              </a:rPr>
            </a:br>
            <a:r>
              <a:rPr lang="fr-FR" sz="1400" b="1" dirty="0" err="1">
                <a:solidFill>
                  <a:srgbClr val="000080"/>
                </a:solidFill>
              </a:rPr>
              <a:t>function</a:t>
            </a:r>
            <a:r>
              <a:rPr lang="fr-FR" sz="1400" b="1" dirty="0">
                <a:solidFill>
                  <a:srgbClr val="000080"/>
                </a:solidFill>
              </a:rPr>
              <a:t> </a:t>
            </a:r>
            <a:r>
              <a:rPr lang="fr-FR" sz="1400" dirty="0" err="1"/>
              <a:t>__autoload</a:t>
            </a:r>
            <a:r>
              <a:rPr lang="fr-FR" sz="1400" dirty="0"/>
              <a:t>(</a:t>
            </a:r>
            <a:r>
              <a:rPr lang="fr-FR" sz="1400" dirty="0">
                <a:solidFill>
                  <a:srgbClr val="660000"/>
                </a:solidFill>
              </a:rPr>
              <a:t>$</a:t>
            </a:r>
            <a:r>
              <a:rPr lang="fr-FR" sz="1400" dirty="0" err="1">
                <a:solidFill>
                  <a:srgbClr val="660000"/>
                </a:solidFill>
              </a:rPr>
              <a:t>className</a:t>
            </a:r>
            <a:r>
              <a:rPr lang="fr-FR" sz="1400" dirty="0"/>
              <a:t>){</a:t>
            </a:r>
            <a:br>
              <a:rPr lang="fr-FR" sz="1400" dirty="0"/>
            </a:br>
            <a:r>
              <a:rPr lang="fr-FR" sz="1400" dirty="0"/>
              <a:t>    </a:t>
            </a:r>
            <a:r>
              <a:rPr lang="fr-FR" sz="1400" dirty="0">
                <a:solidFill>
                  <a:srgbClr val="660000"/>
                </a:solidFill>
              </a:rPr>
              <a:t>$parts </a:t>
            </a:r>
            <a:r>
              <a:rPr lang="fr-FR" sz="1400" dirty="0"/>
              <a:t>= </a:t>
            </a:r>
            <a:r>
              <a:rPr lang="fr-FR" sz="1400" i="1" dirty="0" err="1"/>
              <a:t>str_replace</a:t>
            </a:r>
            <a:r>
              <a:rPr lang="fr-FR" sz="1400" dirty="0"/>
              <a:t>(</a:t>
            </a:r>
            <a:br>
              <a:rPr lang="fr-FR" sz="1400" dirty="0"/>
            </a:br>
            <a:r>
              <a:rPr lang="fr-FR" sz="1400" dirty="0"/>
              <a:t>        </a:t>
            </a:r>
            <a:r>
              <a:rPr lang="fr-FR" sz="1400" b="1" dirty="0">
                <a:solidFill>
                  <a:srgbClr val="008000"/>
                </a:solidFill>
              </a:rPr>
              <a:t>'</a:t>
            </a:r>
            <a:r>
              <a:rPr lang="fr-FR" sz="1400" b="1" dirty="0">
                <a:solidFill>
                  <a:srgbClr val="000080"/>
                </a:solidFill>
              </a:rPr>
              <a:t>\\</a:t>
            </a:r>
            <a:r>
              <a:rPr lang="fr-FR" sz="1400" b="1" dirty="0">
                <a:solidFill>
                  <a:srgbClr val="008000"/>
                </a:solidFill>
              </a:rPr>
              <a:t>'</a:t>
            </a:r>
            <a:r>
              <a:rPr lang="fr-FR" sz="1400" dirty="0"/>
              <a:t>,  </a:t>
            </a:r>
            <a:r>
              <a:rPr lang="fr-FR" sz="1400" i="1" dirty="0">
                <a:solidFill>
                  <a:srgbClr val="808080"/>
                </a:solidFill>
              </a:rPr>
              <a:t>// Chaine à remplacer</a:t>
            </a:r>
            <a:br>
              <a:rPr lang="fr-FR" sz="1400" i="1" dirty="0">
                <a:solidFill>
                  <a:srgbClr val="808080"/>
                </a:solidFill>
              </a:rPr>
            </a:br>
            <a:r>
              <a:rPr lang="fr-FR" sz="1400" i="1" dirty="0">
                <a:solidFill>
                  <a:srgbClr val="808080"/>
                </a:solidFill>
              </a:rPr>
              <a:t>        </a:t>
            </a:r>
            <a:r>
              <a:rPr lang="fr-FR" sz="1400" b="1" i="1" dirty="0">
                <a:solidFill>
                  <a:srgbClr val="660E7A"/>
                </a:solidFill>
              </a:rPr>
              <a:t>DIRECTORY_SEPARATOR</a:t>
            </a:r>
            <a:r>
              <a:rPr lang="fr-FR" sz="1400" dirty="0"/>
              <a:t>, </a:t>
            </a:r>
            <a:r>
              <a:rPr lang="fr-FR" sz="1400" i="1" dirty="0">
                <a:solidFill>
                  <a:srgbClr val="808080"/>
                </a:solidFill>
              </a:rPr>
              <a:t>// Séparateur dépend de l'OS</a:t>
            </a:r>
            <a:br>
              <a:rPr lang="fr-FR" sz="1400" i="1" dirty="0">
                <a:solidFill>
                  <a:srgbClr val="808080"/>
                </a:solidFill>
              </a:rPr>
            </a:br>
            <a:r>
              <a:rPr lang="fr-FR" sz="1400" i="1" dirty="0">
                <a:solidFill>
                  <a:srgbClr val="808080"/>
                </a:solidFill>
              </a:rPr>
              <a:t>        </a:t>
            </a:r>
            <a:r>
              <a:rPr lang="fr-FR" sz="1400" dirty="0">
                <a:solidFill>
                  <a:srgbClr val="660000"/>
                </a:solidFill>
              </a:rPr>
              <a:t>$</a:t>
            </a:r>
            <a:r>
              <a:rPr lang="fr-FR" sz="1400" dirty="0" err="1">
                <a:solidFill>
                  <a:srgbClr val="660000"/>
                </a:solidFill>
              </a:rPr>
              <a:t>className</a:t>
            </a:r>
            <a:r>
              <a:rPr lang="fr-FR" sz="1400" dirty="0">
                <a:solidFill>
                  <a:srgbClr val="660000"/>
                </a:solidFill>
              </a:rPr>
              <a:t>  </a:t>
            </a:r>
            <a:r>
              <a:rPr lang="fr-FR" sz="1400" i="1" dirty="0">
                <a:solidFill>
                  <a:srgbClr val="808080"/>
                </a:solidFill>
              </a:rPr>
              <a:t>// le nom qualifié de la classe</a:t>
            </a:r>
            <a:br>
              <a:rPr lang="fr-FR" sz="1400" i="1" dirty="0">
                <a:solidFill>
                  <a:srgbClr val="808080"/>
                </a:solidFill>
              </a:rPr>
            </a:br>
            <a:r>
              <a:rPr lang="fr-FR" sz="1400" i="1" dirty="0">
                <a:solidFill>
                  <a:srgbClr val="808080"/>
                </a:solidFill>
              </a:rPr>
              <a:t>    </a:t>
            </a:r>
            <a:r>
              <a:rPr lang="fr-FR" sz="1400" dirty="0"/>
              <a:t>);</a:t>
            </a:r>
            <a:br>
              <a:rPr lang="fr-FR" sz="1400" dirty="0"/>
            </a:br>
            <a:r>
              <a:rPr lang="fr-FR" sz="1400" dirty="0"/>
              <a:t>    </a:t>
            </a:r>
            <a:r>
              <a:rPr lang="fr-FR" sz="1400" i="1" dirty="0">
                <a:solidFill>
                  <a:srgbClr val="808080"/>
                </a:solidFill>
              </a:rPr>
              <a:t>// Inclusion du source de la classe</a:t>
            </a:r>
            <a:br>
              <a:rPr lang="fr-FR" sz="1400" i="1" dirty="0">
                <a:solidFill>
                  <a:srgbClr val="808080"/>
                </a:solidFill>
              </a:rPr>
            </a:br>
            <a:r>
              <a:rPr lang="fr-FR" sz="1400" i="1" dirty="0">
                <a:solidFill>
                  <a:srgbClr val="808080"/>
                </a:solidFill>
              </a:rPr>
              <a:t>    </a:t>
            </a:r>
            <a:r>
              <a:rPr lang="fr-FR" sz="1400" b="1" dirty="0" err="1">
                <a:solidFill>
                  <a:srgbClr val="000080"/>
                </a:solidFill>
              </a:rPr>
              <a:t>require_once</a:t>
            </a:r>
            <a:r>
              <a:rPr lang="fr-FR" sz="1400" b="1" dirty="0">
                <a:solidFill>
                  <a:srgbClr val="000080"/>
                </a:solidFill>
              </a:rPr>
              <a:t> </a:t>
            </a:r>
            <a:r>
              <a:rPr lang="fr-FR" sz="1400" b="1" i="1" dirty="0" err="1">
                <a:solidFill>
                  <a:srgbClr val="660E7A"/>
                </a:solidFill>
              </a:rPr>
              <a:t>__dir__</a:t>
            </a:r>
            <a:r>
              <a:rPr lang="fr-FR" sz="1400" b="1" i="1" dirty="0">
                <a:solidFill>
                  <a:srgbClr val="660E7A"/>
                </a:solidFill>
              </a:rPr>
              <a:t> </a:t>
            </a:r>
            <a:r>
              <a:rPr lang="fr-FR" sz="1400" dirty="0"/>
              <a:t>.</a:t>
            </a:r>
            <a:r>
              <a:rPr lang="fr-FR" sz="1400" b="1" dirty="0">
                <a:solidFill>
                  <a:srgbClr val="008000"/>
                </a:solidFill>
              </a:rPr>
              <a:t>"/</a:t>
            </a:r>
            <a:r>
              <a:rPr lang="fr-FR" sz="1400" b="1" dirty="0" err="1">
                <a:solidFill>
                  <a:srgbClr val="008000"/>
                </a:solidFill>
              </a:rPr>
              <a:t>src</a:t>
            </a:r>
            <a:r>
              <a:rPr lang="fr-FR" sz="1400" b="1" dirty="0">
                <a:solidFill>
                  <a:srgbClr val="008000"/>
                </a:solidFill>
              </a:rPr>
              <a:t>/</a:t>
            </a:r>
            <a:r>
              <a:rPr lang="fr-FR" sz="1400" dirty="0">
                <a:solidFill>
                  <a:srgbClr val="660000"/>
                </a:solidFill>
              </a:rPr>
              <a:t>$parts</a:t>
            </a:r>
            <a:r>
              <a:rPr lang="fr-FR" sz="1400" b="1" dirty="0">
                <a:solidFill>
                  <a:srgbClr val="008000"/>
                </a:solidFill>
              </a:rPr>
              <a:t>.php"</a:t>
            </a:r>
            <a:r>
              <a:rPr lang="fr-FR" sz="1400" dirty="0"/>
              <a:t>;</a:t>
            </a:r>
            <a:br>
              <a:rPr lang="fr-FR" sz="1400" dirty="0"/>
            </a:br>
            <a:br>
              <a:rPr lang="fr-FR" sz="1400" dirty="0"/>
            </a:br>
            <a:r>
              <a:rPr lang="fr-FR" sz="1400" dirty="0"/>
              <a:t>}</a:t>
            </a:r>
            <a:endParaRPr lang="fr-FR" sz="1300" dirty="0"/>
          </a:p>
        </p:txBody>
      </p:sp>
      <p:sp>
        <p:nvSpPr>
          <p:cNvPr id="5" name="Rectangle 4"/>
          <p:cNvSpPr/>
          <p:nvPr/>
        </p:nvSpPr>
        <p:spPr>
          <a:xfrm>
            <a:off x="214282" y="285728"/>
            <a:ext cx="8786874" cy="1714512"/>
          </a:xfrm>
          <a:prstGeom prst="wedgeRectCallout">
            <a:avLst>
              <a:gd name="adj1" fmla="val -23147"/>
              <a:gd name="adj2" fmla="val 89479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32000"/>
              </a:lnSpc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Ici, on suppose que toutes les classe se trouvent dans le dossier « 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src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 », et que :</a:t>
            </a:r>
          </a:p>
          <a:p>
            <a:pPr>
              <a:lnSpc>
                <a:spcPct val="132000"/>
              </a:lnSpc>
              <a:buFont typeface="Arial" pitchFamily="34" charset="0"/>
              <a:buChar char="•"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L’espace de noms correspond à l’arborescence de dossiers</a:t>
            </a:r>
          </a:p>
          <a:p>
            <a:pPr>
              <a:lnSpc>
                <a:spcPct val="132000"/>
              </a:lnSpc>
              <a:buFont typeface="Arial" pitchFamily="34" charset="0"/>
              <a:buChar char="•"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 nom de la classe correspond au nom du fichier avec l’extension « 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php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 »</a:t>
            </a:r>
          </a:p>
          <a:p>
            <a:pPr>
              <a:lnSpc>
                <a:spcPct val="132000"/>
              </a:lnSpc>
              <a:buFont typeface="Arial" pitchFamily="34" charset="0"/>
              <a:buChar char="•"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L’alternative à cette approche est d’utiliser l’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autoloading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psr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-4 (Voir Composer)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7239000" cy="748684"/>
          </a:xfrm>
        </p:spPr>
        <p:txBody>
          <a:bodyPr/>
          <a:lstStyle/>
          <a:p>
            <a:r>
              <a:rPr lang="fr-FR" dirty="0"/>
              <a:t>Hiérarchie « </a:t>
            </a:r>
            <a:r>
              <a:rPr lang="fr-FR" dirty="0" err="1"/>
              <a:t>Context</a:t>
            </a:r>
            <a:r>
              <a:rPr lang="fr-FR" dirty="0"/>
              <a:t> »</a:t>
            </a:r>
          </a:p>
        </p:txBody>
      </p:sp>
      <p:pic>
        <p:nvPicPr>
          <p:cNvPr id="4" name="Image 3" descr="context_class_di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643050"/>
            <a:ext cx="6786610" cy="45904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1414"/>
            <a:ext cx="4286280" cy="6643734"/>
          </a:xfrm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1100" b="1" dirty="0">
                <a:solidFill>
                  <a:srgbClr val="000080"/>
                </a:solidFill>
              </a:rPr>
              <a:t>&lt;?</a:t>
            </a:r>
            <a:r>
              <a:rPr lang="fr-FR" sz="1100" b="1" dirty="0" err="1">
                <a:solidFill>
                  <a:srgbClr val="000080"/>
                </a:solidFill>
              </a:rPr>
              <a:t>php</a:t>
            </a:r>
            <a:r>
              <a:rPr lang="fr-FR" sz="1100" b="1" dirty="0">
                <a:solidFill>
                  <a:srgbClr val="000080"/>
                </a:solidFill>
              </a:rPr>
              <a:t>  </a:t>
            </a:r>
            <a:r>
              <a:rPr lang="fr-FR" sz="1100" i="1" dirty="0">
                <a:solidFill>
                  <a:srgbClr val="808080"/>
                </a:solidFill>
              </a:rPr>
              <a:t>// Fichier : </a:t>
            </a:r>
            <a:r>
              <a:rPr lang="fr-FR" sz="1100" i="1" dirty="0" err="1">
                <a:solidFill>
                  <a:srgbClr val="808080"/>
                </a:solidFill>
              </a:rPr>
              <a:t>src</a:t>
            </a:r>
            <a:r>
              <a:rPr lang="fr-FR" sz="1100" i="1" dirty="0">
                <a:solidFill>
                  <a:srgbClr val="808080"/>
                </a:solidFill>
              </a:rPr>
              <a:t>/dessin/api/Context.php</a:t>
            </a:r>
            <a:br>
              <a:rPr lang="fr-FR" sz="1100" i="1" dirty="0">
                <a:solidFill>
                  <a:srgbClr val="808080"/>
                </a:solidFill>
              </a:rPr>
            </a:b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b="1" dirty="0" err="1">
                <a:solidFill>
                  <a:srgbClr val="000080"/>
                </a:solidFill>
              </a:rPr>
              <a:t>namespace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dessin\api</a:t>
            </a:r>
            <a:r>
              <a:rPr lang="fr-FR" sz="1100" dirty="0"/>
              <a:t>;</a:t>
            </a:r>
            <a:br>
              <a:rPr lang="fr-FR" sz="1100" dirty="0"/>
            </a:br>
            <a:br>
              <a:rPr lang="fr-FR" sz="1100" dirty="0"/>
            </a:br>
            <a:r>
              <a:rPr lang="fr-FR" sz="1100" i="1" dirty="0">
                <a:solidFill>
                  <a:srgbClr val="808080"/>
                </a:solidFill>
              </a:rPr>
              <a:t>// Classe abstraite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// Elle représente le contexte du dessin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b="1" dirty="0">
                <a:solidFill>
                  <a:srgbClr val="000080"/>
                </a:solidFill>
              </a:rPr>
              <a:t>abstract class </a:t>
            </a:r>
            <a:r>
              <a:rPr lang="fr-FR" sz="1100" dirty="0" err="1"/>
              <a:t>Context</a:t>
            </a:r>
            <a:r>
              <a:rPr lang="fr-FR" sz="1100" dirty="0"/>
              <a:t> {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Quelques attributs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protected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b="1" dirty="0">
                <a:solidFill>
                  <a:srgbClr val="660E7A"/>
                </a:solidFill>
              </a:rPr>
              <a:t>$</a:t>
            </a:r>
            <a:r>
              <a:rPr lang="fr-FR" sz="1100" b="1" dirty="0" err="1">
                <a:solidFill>
                  <a:srgbClr val="660E7A"/>
                </a:solidFill>
              </a:rPr>
              <a:t>width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protected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b="1" dirty="0">
                <a:solidFill>
                  <a:srgbClr val="660E7A"/>
                </a:solidFill>
              </a:rPr>
              <a:t>$</a:t>
            </a:r>
            <a:r>
              <a:rPr lang="fr-FR" sz="1100" b="1" dirty="0" err="1">
                <a:solidFill>
                  <a:srgbClr val="660E7A"/>
                </a:solidFill>
              </a:rPr>
              <a:t>height</a:t>
            </a:r>
            <a:r>
              <a:rPr lang="fr-FR" sz="1100" dirty="0"/>
              <a:t>;</a:t>
            </a:r>
            <a:br>
              <a:rPr lang="fr-FR" sz="1100" dirty="0"/>
            </a:b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Méthodes abstraites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>
                <a:solidFill>
                  <a:srgbClr val="000080"/>
                </a:solidFill>
              </a:rPr>
              <a:t>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drawLine</a:t>
            </a:r>
            <a:r>
              <a:rPr lang="fr-FR" sz="1100" dirty="0"/>
              <a:t>(</a:t>
            </a:r>
            <a:r>
              <a:rPr lang="fr-FR" sz="1100" dirty="0">
                <a:solidFill>
                  <a:srgbClr val="660000"/>
                </a:solidFill>
              </a:rPr>
              <a:t>$x1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$y1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$x2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$y2</a:t>
            </a:r>
            <a:r>
              <a:rPr lang="fr-FR" sz="1100" dirty="0"/>
              <a:t>);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>
                <a:solidFill>
                  <a:srgbClr val="000080"/>
                </a:solidFill>
              </a:rPr>
              <a:t>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drawCircle</a:t>
            </a:r>
            <a:r>
              <a:rPr lang="fr-FR" sz="1100" dirty="0"/>
              <a:t>(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cx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cy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$r</a:t>
            </a:r>
            <a:r>
              <a:rPr lang="fr-FR" sz="1100" dirty="0"/>
              <a:t>);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>
                <a:solidFill>
                  <a:srgbClr val="000080"/>
                </a:solidFill>
              </a:rPr>
              <a:t>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drawRect</a:t>
            </a:r>
            <a:r>
              <a:rPr lang="fr-FR" sz="1100" dirty="0"/>
              <a:t>(</a:t>
            </a:r>
            <a:r>
              <a:rPr lang="fr-FR" sz="1100" dirty="0">
                <a:solidFill>
                  <a:srgbClr val="660000"/>
                </a:solidFill>
              </a:rPr>
              <a:t>$x1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$y1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$x2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$y2</a:t>
            </a:r>
            <a:r>
              <a:rPr lang="fr-FR" sz="1100" dirty="0"/>
              <a:t>);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Ici d'autres méthodes de dessin ...</a:t>
            </a:r>
            <a:br>
              <a:rPr lang="fr-FR" sz="1100" i="1" dirty="0">
                <a:solidFill>
                  <a:srgbClr val="808080"/>
                </a:solidFill>
              </a:rPr>
            </a:b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// Méthode qui permet de faire le rendu du graphique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>
                <a:solidFill>
                  <a:srgbClr val="000080"/>
                </a:solidFill>
              </a:rPr>
              <a:t>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render</a:t>
            </a:r>
            <a:r>
              <a:rPr lang="fr-FR" sz="1100" dirty="0"/>
              <a:t>();</a:t>
            </a:r>
            <a:br>
              <a:rPr lang="fr-FR" sz="1100" dirty="0"/>
            </a:br>
            <a:r>
              <a:rPr lang="fr-FR" sz="1100" dirty="0"/>
              <a:t>    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Getters et Setters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getHeight</a:t>
            </a:r>
            <a:r>
              <a:rPr lang="fr-FR" sz="1100" dirty="0"/>
              <a:t>(){</a:t>
            </a:r>
            <a:br>
              <a:rPr lang="fr-FR" sz="1100" dirty="0"/>
            </a:br>
            <a:r>
              <a:rPr lang="fr-FR" sz="1100" dirty="0"/>
              <a:t>        </a:t>
            </a:r>
            <a:r>
              <a:rPr lang="fr-FR" sz="1100" b="1" dirty="0">
                <a:solidFill>
                  <a:srgbClr val="000080"/>
                </a:solidFill>
              </a:rPr>
              <a:t>return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height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}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getWidth</a:t>
            </a:r>
            <a:r>
              <a:rPr lang="fr-FR" sz="1100" dirty="0"/>
              <a:t>(){</a:t>
            </a:r>
            <a:br>
              <a:rPr lang="fr-FR" sz="1100" dirty="0"/>
            </a:br>
            <a:r>
              <a:rPr lang="fr-FR" sz="1100" dirty="0"/>
              <a:t>        </a:t>
            </a:r>
            <a:r>
              <a:rPr lang="fr-FR" sz="1100" b="1" dirty="0">
                <a:solidFill>
                  <a:srgbClr val="000080"/>
                </a:solidFill>
              </a:rPr>
              <a:t>return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width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}</a:t>
            </a:r>
            <a:br>
              <a:rPr lang="fr-FR" sz="1100" dirty="0"/>
            </a:br>
            <a:r>
              <a:rPr lang="fr-FR" sz="1100" dirty="0"/>
              <a:t>}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i="1" dirty="0">
                <a:solidFill>
                  <a:srgbClr val="808080"/>
                </a:solidFill>
              </a:rPr>
              <a:t>// Fichier </a:t>
            </a:r>
            <a:r>
              <a:rPr lang="fr-FR" sz="1050" i="1" dirty="0" err="1">
                <a:solidFill>
                  <a:srgbClr val="808080"/>
                </a:solidFill>
              </a:rPr>
              <a:t>src</a:t>
            </a:r>
            <a:r>
              <a:rPr lang="fr-FR" sz="1050" i="1" dirty="0">
                <a:solidFill>
                  <a:srgbClr val="808080"/>
                </a:solidFill>
              </a:rPr>
              <a:t>/dessin/api/ContextSVGImpl.php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namespace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dessin\api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 err="1">
                <a:solidFill>
                  <a:srgbClr val="000080"/>
                </a:solidFill>
              </a:rPr>
              <a:t>require_once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"Context.php"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class </a:t>
            </a:r>
            <a:r>
              <a:rPr lang="fr-FR" sz="1050" dirty="0" err="1"/>
              <a:t>ContextSVGImpl</a:t>
            </a:r>
            <a:r>
              <a:rPr lang="fr-FR" sz="1050" dirty="0"/>
              <a:t> </a:t>
            </a:r>
            <a:r>
              <a:rPr lang="fr-FR" sz="1050" b="1" dirty="0" err="1">
                <a:solidFill>
                  <a:srgbClr val="000080"/>
                </a:solidFill>
              </a:rPr>
              <a:t>extends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dirty="0" err="1"/>
              <a:t>Context</a:t>
            </a:r>
            <a:r>
              <a:rPr lang="fr-FR" sz="1050" dirty="0"/>
              <a:t> {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$figures </a:t>
            </a:r>
            <a:r>
              <a:rPr lang="fr-FR" sz="1050" dirty="0"/>
              <a:t>= [];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__construct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$w</a:t>
            </a:r>
            <a:r>
              <a:rPr lang="fr-FR" sz="1050" dirty="0"/>
              <a:t>=</a:t>
            </a:r>
            <a:r>
              <a:rPr lang="fr-FR" sz="1050" dirty="0">
                <a:solidFill>
                  <a:srgbClr val="0000FF"/>
                </a:solidFill>
              </a:rPr>
              <a:t>200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$h</a:t>
            </a:r>
            <a:r>
              <a:rPr lang="fr-FR" sz="1050" dirty="0"/>
              <a:t>=</a:t>
            </a:r>
            <a:r>
              <a:rPr lang="fr-FR" sz="1050" dirty="0">
                <a:solidFill>
                  <a:srgbClr val="0000FF"/>
                </a:solidFill>
              </a:rPr>
              <a:t>160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width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$w</a:t>
            </a:r>
            <a:r>
              <a:rPr lang="fr-FR" sz="1050" dirty="0"/>
              <a:t>;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height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$h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drawLine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[] =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b="1" dirty="0">
                <a:solidFill>
                  <a:srgbClr val="008000"/>
                </a:solidFill>
              </a:rPr>
              <a:t>"&lt;line x1='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b="1" dirty="0">
                <a:solidFill>
                  <a:srgbClr val="008000"/>
                </a:solidFill>
              </a:rPr>
              <a:t>' y1='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b="1" dirty="0">
                <a:solidFill>
                  <a:srgbClr val="008000"/>
                </a:solidFill>
              </a:rPr>
              <a:t>' x2='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b="1" dirty="0">
                <a:solidFill>
                  <a:srgbClr val="008000"/>
                </a:solidFill>
              </a:rPr>
              <a:t>' y2='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b="1" dirty="0">
                <a:solidFill>
                  <a:srgbClr val="008000"/>
                </a:solidFill>
              </a:rPr>
              <a:t>' " </a:t>
            </a:r>
            <a:r>
              <a:rPr lang="fr-FR" sz="1050" dirty="0"/>
              <a:t>.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b="1" dirty="0">
                <a:solidFill>
                  <a:srgbClr val="008000"/>
                </a:solidFill>
              </a:rPr>
              <a:t>" style='stroke:</a:t>
            </a:r>
            <a:r>
              <a:rPr lang="fr-FR" sz="1050" b="1" dirty="0" err="1">
                <a:solidFill>
                  <a:srgbClr val="008000"/>
                </a:solidFill>
              </a:rPr>
              <a:t>black;stroke-width</a:t>
            </a:r>
            <a:r>
              <a:rPr lang="fr-FR" sz="1050" b="1" dirty="0">
                <a:solidFill>
                  <a:srgbClr val="008000"/>
                </a:solidFill>
              </a:rPr>
              <a:t>:3;</a:t>
            </a:r>
            <a:r>
              <a:rPr lang="fr-FR" sz="1050" b="1" dirty="0" err="1">
                <a:solidFill>
                  <a:srgbClr val="008000"/>
                </a:solidFill>
              </a:rPr>
              <a:t>fill:none</a:t>
            </a:r>
            <a:r>
              <a:rPr lang="fr-FR" sz="1050" b="1" dirty="0">
                <a:solidFill>
                  <a:srgbClr val="008000"/>
                </a:solidFill>
              </a:rPr>
              <a:t>' /&gt;"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drawCircle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cx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cy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[] =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circle</a:t>
            </a:r>
            <a:r>
              <a:rPr lang="fr-FR" sz="1050" b="1" dirty="0">
                <a:solidFill>
                  <a:srgbClr val="008000"/>
                </a:solidFill>
              </a:rPr>
              <a:t> </a:t>
            </a:r>
            <a:r>
              <a:rPr lang="fr-FR" sz="1050" b="1" dirty="0" err="1">
                <a:solidFill>
                  <a:srgbClr val="008000"/>
                </a:solidFill>
              </a:rPr>
              <a:t>cx</a:t>
            </a:r>
            <a:r>
              <a:rPr lang="fr-FR" sz="1050" b="1" dirty="0">
                <a:solidFill>
                  <a:srgbClr val="008000"/>
                </a:solidFill>
              </a:rPr>
              <a:t>='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cx</a:t>
            </a:r>
            <a:r>
              <a:rPr lang="fr-FR" sz="1050" b="1" dirty="0">
                <a:solidFill>
                  <a:srgbClr val="008000"/>
                </a:solidFill>
              </a:rPr>
              <a:t>' </a:t>
            </a:r>
            <a:r>
              <a:rPr lang="fr-FR" sz="1050" b="1" dirty="0" err="1">
                <a:solidFill>
                  <a:srgbClr val="008000"/>
                </a:solidFill>
              </a:rPr>
              <a:t>cy</a:t>
            </a:r>
            <a:r>
              <a:rPr lang="fr-FR" sz="1050" b="1" dirty="0">
                <a:solidFill>
                  <a:srgbClr val="008000"/>
                </a:solidFill>
              </a:rPr>
              <a:t>='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cy</a:t>
            </a:r>
            <a:r>
              <a:rPr lang="fr-FR" sz="1050" b="1" dirty="0">
                <a:solidFill>
                  <a:srgbClr val="008000"/>
                </a:solidFill>
              </a:rPr>
              <a:t>' r='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b="1" dirty="0">
                <a:solidFill>
                  <a:srgbClr val="008000"/>
                </a:solidFill>
              </a:rPr>
              <a:t>' " </a:t>
            </a:r>
            <a:r>
              <a:rPr lang="fr-FR" sz="1050" dirty="0"/>
              <a:t>.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b="1" dirty="0">
                <a:solidFill>
                  <a:srgbClr val="008000"/>
                </a:solidFill>
              </a:rPr>
              <a:t>" style='stroke:</a:t>
            </a:r>
            <a:r>
              <a:rPr lang="fr-FR" sz="1050" b="1" dirty="0" err="1">
                <a:solidFill>
                  <a:srgbClr val="008000"/>
                </a:solidFill>
              </a:rPr>
              <a:t>black;stroke-width</a:t>
            </a:r>
            <a:r>
              <a:rPr lang="fr-FR" sz="1050" b="1" dirty="0">
                <a:solidFill>
                  <a:srgbClr val="008000"/>
                </a:solidFill>
              </a:rPr>
              <a:t>:3;</a:t>
            </a:r>
            <a:r>
              <a:rPr lang="fr-FR" sz="1050" b="1" dirty="0" err="1">
                <a:solidFill>
                  <a:srgbClr val="008000"/>
                </a:solidFill>
              </a:rPr>
              <a:t>fill:none</a:t>
            </a:r>
            <a:r>
              <a:rPr lang="fr-FR" sz="1050" b="1" dirty="0">
                <a:solidFill>
                  <a:srgbClr val="008000"/>
                </a:solidFill>
              </a:rPr>
              <a:t>' /&gt;"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drawRect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$x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getMin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); </a:t>
            </a:r>
            <a:r>
              <a:rPr lang="fr-FR" sz="1050" dirty="0">
                <a:solidFill>
                  <a:srgbClr val="660000"/>
                </a:solidFill>
              </a:rPr>
              <a:t>$y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getMin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$w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getDim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); </a:t>
            </a:r>
            <a:r>
              <a:rPr lang="fr-FR" sz="1050" dirty="0">
                <a:solidFill>
                  <a:srgbClr val="660000"/>
                </a:solidFill>
              </a:rPr>
              <a:t>$h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getDim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[] =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rect</a:t>
            </a:r>
            <a:r>
              <a:rPr lang="fr-FR" sz="1050" b="1" dirty="0">
                <a:solidFill>
                  <a:srgbClr val="008000"/>
                </a:solidFill>
              </a:rPr>
              <a:t> x='</a:t>
            </a:r>
            <a:r>
              <a:rPr lang="fr-FR" sz="1050" dirty="0">
                <a:solidFill>
                  <a:srgbClr val="660000"/>
                </a:solidFill>
              </a:rPr>
              <a:t>$x</a:t>
            </a:r>
            <a:r>
              <a:rPr lang="fr-FR" sz="1050" b="1" dirty="0">
                <a:solidFill>
                  <a:srgbClr val="008000"/>
                </a:solidFill>
              </a:rPr>
              <a:t>' y='</a:t>
            </a:r>
            <a:r>
              <a:rPr lang="fr-FR" sz="1050" dirty="0">
                <a:solidFill>
                  <a:srgbClr val="660000"/>
                </a:solidFill>
              </a:rPr>
              <a:t>$y</a:t>
            </a:r>
            <a:r>
              <a:rPr lang="fr-FR" sz="1050" b="1" dirty="0">
                <a:solidFill>
                  <a:srgbClr val="008000"/>
                </a:solidFill>
              </a:rPr>
              <a:t>' </a:t>
            </a:r>
            <a:r>
              <a:rPr lang="fr-FR" sz="1050" b="1" dirty="0" err="1">
                <a:solidFill>
                  <a:srgbClr val="008000"/>
                </a:solidFill>
              </a:rPr>
              <a:t>width</a:t>
            </a:r>
            <a:r>
              <a:rPr lang="fr-FR" sz="1050" b="1" dirty="0">
                <a:solidFill>
                  <a:srgbClr val="008000"/>
                </a:solidFill>
              </a:rPr>
              <a:t>='</a:t>
            </a:r>
            <a:r>
              <a:rPr lang="fr-FR" sz="1050" dirty="0">
                <a:solidFill>
                  <a:srgbClr val="660000"/>
                </a:solidFill>
              </a:rPr>
              <a:t>$w</a:t>
            </a:r>
            <a:r>
              <a:rPr lang="fr-FR" sz="1050" b="1" dirty="0">
                <a:solidFill>
                  <a:srgbClr val="008000"/>
                </a:solidFill>
              </a:rPr>
              <a:t>' </a:t>
            </a:r>
            <a:r>
              <a:rPr lang="fr-FR" sz="1050" b="1" dirty="0" err="1">
                <a:solidFill>
                  <a:srgbClr val="008000"/>
                </a:solidFill>
              </a:rPr>
              <a:t>height</a:t>
            </a:r>
            <a:r>
              <a:rPr lang="fr-FR" sz="1050" b="1" dirty="0">
                <a:solidFill>
                  <a:srgbClr val="008000"/>
                </a:solidFill>
              </a:rPr>
              <a:t>='</a:t>
            </a:r>
            <a:r>
              <a:rPr lang="fr-FR" sz="1050" dirty="0">
                <a:solidFill>
                  <a:srgbClr val="660000"/>
                </a:solidFill>
              </a:rPr>
              <a:t>$h</a:t>
            </a:r>
            <a:r>
              <a:rPr lang="fr-FR" sz="1050" b="1" dirty="0">
                <a:solidFill>
                  <a:srgbClr val="008000"/>
                </a:solidFill>
              </a:rPr>
              <a:t>' " </a:t>
            </a:r>
            <a:r>
              <a:rPr lang="fr-FR" sz="1050" dirty="0"/>
              <a:t>.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b="1" dirty="0">
                <a:solidFill>
                  <a:srgbClr val="008000"/>
                </a:solidFill>
              </a:rPr>
              <a:t>" style='stroke:#000;stroke-</a:t>
            </a:r>
            <a:r>
              <a:rPr lang="fr-FR" sz="1050" b="1" dirty="0" err="1">
                <a:solidFill>
                  <a:srgbClr val="008000"/>
                </a:solidFill>
              </a:rPr>
              <a:t>width</a:t>
            </a:r>
            <a:r>
              <a:rPr lang="fr-FR" sz="1050" b="1" dirty="0">
                <a:solidFill>
                  <a:srgbClr val="008000"/>
                </a:solidFill>
              </a:rPr>
              <a:t>:3;</a:t>
            </a:r>
            <a:r>
              <a:rPr lang="fr-FR" sz="1050" b="1" dirty="0" err="1">
                <a:solidFill>
                  <a:srgbClr val="008000"/>
                </a:solidFill>
              </a:rPr>
              <a:t>fill:none</a:t>
            </a:r>
            <a:r>
              <a:rPr lang="fr-FR" sz="1050" b="1" dirty="0">
                <a:solidFill>
                  <a:srgbClr val="008000"/>
                </a:solidFill>
              </a:rPr>
              <a:t>' /&gt;"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br>
              <a:rPr lang="fr-FR" sz="1050" dirty="0"/>
            </a:b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0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endParaRPr lang="fr-FR" sz="1000" b="1" dirty="0">
              <a:solidFill>
                <a:srgbClr val="000080"/>
              </a:solidFill>
            </a:endParaRPr>
          </a:p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00" b="1" dirty="0">
                <a:solidFill>
                  <a:srgbClr val="000080"/>
                </a:solidFill>
              </a:rPr>
              <a:t>	</a:t>
            </a:r>
            <a:r>
              <a:rPr lang="fr-FR" sz="1000" i="1" dirty="0">
                <a:solidFill>
                  <a:srgbClr val="808080"/>
                </a:solidFill>
              </a:rPr>
              <a:t> //  suite</a:t>
            </a:r>
            <a:endParaRPr lang="fr-FR" sz="1000" b="1" dirty="0">
              <a:solidFill>
                <a:srgbClr val="000080"/>
              </a:solidFill>
            </a:endParaRPr>
          </a:p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00" b="1" dirty="0">
                <a:solidFill>
                  <a:srgbClr val="000080"/>
                </a:solidFill>
              </a:rPr>
              <a:t>	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render</a:t>
            </a:r>
            <a:r>
              <a:rPr lang="fr-FR" sz="1000" dirty="0"/>
              <a:t>()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$w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 err="1">
                <a:solidFill>
                  <a:srgbClr val="660E7A"/>
                </a:solidFill>
              </a:rPr>
              <a:t>width</a:t>
            </a:r>
            <a:r>
              <a:rPr lang="fr-FR" sz="1000" dirty="0"/>
              <a:t>; </a:t>
            </a:r>
            <a:r>
              <a:rPr lang="fr-FR" sz="1000" dirty="0">
                <a:solidFill>
                  <a:srgbClr val="660000"/>
                </a:solidFill>
              </a:rPr>
              <a:t>$h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 err="1">
                <a:solidFill>
                  <a:srgbClr val="660E7A"/>
                </a:solidFill>
              </a:rPr>
              <a:t>height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svg</a:t>
            </a:r>
            <a:r>
              <a:rPr lang="fr-FR" sz="1000" dirty="0">
                <a:solidFill>
                  <a:srgbClr val="660000"/>
                </a:solidFill>
              </a:rPr>
              <a:t> </a:t>
            </a:r>
            <a:r>
              <a:rPr lang="fr-FR" sz="1000" dirty="0"/>
              <a:t>= </a:t>
            </a:r>
            <a:r>
              <a:rPr lang="fr-FR" sz="1000" b="1" dirty="0">
                <a:solidFill>
                  <a:srgbClr val="008000"/>
                </a:solidFill>
              </a:rPr>
              <a:t>"&lt;</a:t>
            </a:r>
            <a:r>
              <a:rPr lang="fr-FR" sz="1000" b="1" dirty="0" err="1">
                <a:solidFill>
                  <a:srgbClr val="008000"/>
                </a:solidFill>
              </a:rPr>
              <a:t>svg</a:t>
            </a:r>
            <a:r>
              <a:rPr lang="fr-FR" sz="1000" b="1" dirty="0">
                <a:solidFill>
                  <a:srgbClr val="008000"/>
                </a:solidFill>
              </a:rPr>
              <a:t> </a:t>
            </a:r>
            <a:r>
              <a:rPr lang="fr-FR" sz="1000" b="1" dirty="0" err="1">
                <a:solidFill>
                  <a:srgbClr val="008000"/>
                </a:solidFill>
              </a:rPr>
              <a:t>width</a:t>
            </a:r>
            <a:r>
              <a:rPr lang="fr-FR" sz="1000" b="1" dirty="0">
                <a:solidFill>
                  <a:srgbClr val="008000"/>
                </a:solidFill>
              </a:rPr>
              <a:t>='</a:t>
            </a:r>
            <a:r>
              <a:rPr lang="fr-FR" sz="1000" dirty="0">
                <a:solidFill>
                  <a:srgbClr val="660000"/>
                </a:solidFill>
              </a:rPr>
              <a:t>$w</a:t>
            </a:r>
            <a:r>
              <a:rPr lang="fr-FR" sz="1000" b="1" dirty="0">
                <a:solidFill>
                  <a:srgbClr val="008000"/>
                </a:solidFill>
              </a:rPr>
              <a:t>' </a:t>
            </a:r>
            <a:r>
              <a:rPr lang="fr-FR" sz="1000" b="1" dirty="0" err="1">
                <a:solidFill>
                  <a:srgbClr val="008000"/>
                </a:solidFill>
              </a:rPr>
              <a:t>height</a:t>
            </a:r>
            <a:r>
              <a:rPr lang="fr-FR" sz="1000" b="1" dirty="0">
                <a:solidFill>
                  <a:srgbClr val="008000"/>
                </a:solidFill>
              </a:rPr>
              <a:t>='</a:t>
            </a:r>
            <a:r>
              <a:rPr lang="fr-FR" sz="1000" dirty="0">
                <a:solidFill>
                  <a:srgbClr val="660000"/>
                </a:solidFill>
              </a:rPr>
              <a:t>$h</a:t>
            </a:r>
            <a:r>
              <a:rPr lang="fr-FR" sz="1000" b="1" dirty="0">
                <a:solidFill>
                  <a:srgbClr val="008000"/>
                </a:solidFill>
              </a:rPr>
              <a:t>' style='border:1px </a:t>
            </a:r>
            <a:r>
              <a:rPr lang="fr-FR" sz="1000" b="1" dirty="0" err="1">
                <a:solidFill>
                  <a:srgbClr val="008000"/>
                </a:solidFill>
              </a:rPr>
              <a:t>red</a:t>
            </a:r>
            <a:r>
              <a:rPr lang="fr-FR" sz="1000" b="1" dirty="0">
                <a:solidFill>
                  <a:srgbClr val="008000"/>
                </a:solidFill>
              </a:rPr>
              <a:t> </a:t>
            </a:r>
            <a:r>
              <a:rPr lang="fr-FR" sz="1000" b="1" dirty="0" err="1">
                <a:solidFill>
                  <a:srgbClr val="008000"/>
                </a:solidFill>
              </a:rPr>
              <a:t>dashed</a:t>
            </a:r>
            <a:r>
              <a:rPr lang="fr-FR" sz="1000" b="1" dirty="0">
                <a:solidFill>
                  <a:srgbClr val="008000"/>
                </a:solidFill>
              </a:rPr>
              <a:t>'&gt;"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i="1" dirty="0" err="1"/>
              <a:t>array_unshift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figures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svg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figures</a:t>
            </a:r>
            <a:r>
              <a:rPr lang="fr-FR" sz="1000" dirty="0"/>
              <a:t>[] = </a:t>
            </a:r>
            <a:r>
              <a:rPr lang="fr-FR" sz="1000" b="1" dirty="0">
                <a:solidFill>
                  <a:srgbClr val="008000"/>
                </a:solidFill>
              </a:rPr>
              <a:t>"&lt;/</a:t>
            </a:r>
            <a:r>
              <a:rPr lang="fr-FR" sz="1000" b="1" dirty="0" err="1">
                <a:solidFill>
                  <a:srgbClr val="008000"/>
                </a:solidFill>
              </a:rPr>
              <a:t>svg</a:t>
            </a:r>
            <a:r>
              <a:rPr lang="fr-FR" sz="1000" b="1" dirty="0">
                <a:solidFill>
                  <a:srgbClr val="008000"/>
                </a:solidFill>
              </a:rPr>
              <a:t>&gt;"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i="1" dirty="0" err="1"/>
              <a:t>implode</a:t>
            </a:r>
            <a:r>
              <a:rPr lang="fr-FR" sz="1000" dirty="0"/>
              <a:t>(</a:t>
            </a:r>
            <a:r>
              <a:rPr lang="fr-FR" sz="1000" b="1" dirty="0">
                <a:solidFill>
                  <a:srgbClr val="008000"/>
                </a:solidFill>
              </a:rPr>
              <a:t>'\n'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figures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private</a:t>
            </a:r>
            <a:r>
              <a:rPr lang="fr-FR" sz="1000" b="1" dirty="0">
                <a:solidFill>
                  <a:srgbClr val="000080"/>
                </a:solidFill>
              </a:rPr>
              <a:t> 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getMin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$x1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$x2</a:t>
            </a:r>
            <a:r>
              <a:rPr lang="fr-FR" sz="1000" dirty="0"/>
              <a:t>){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$x1</a:t>
            </a:r>
            <a:r>
              <a:rPr lang="fr-FR" sz="1000" dirty="0"/>
              <a:t>&lt;</a:t>
            </a:r>
            <a:r>
              <a:rPr lang="fr-FR" sz="1000" dirty="0">
                <a:solidFill>
                  <a:srgbClr val="660000"/>
                </a:solidFill>
              </a:rPr>
              <a:t>$x2</a:t>
            </a:r>
            <a:r>
              <a:rPr lang="fr-FR" sz="1000" dirty="0"/>
              <a:t>) ? </a:t>
            </a:r>
            <a:r>
              <a:rPr lang="fr-FR" sz="1000" dirty="0">
                <a:solidFill>
                  <a:srgbClr val="660000"/>
                </a:solidFill>
              </a:rPr>
              <a:t>$x1 </a:t>
            </a:r>
            <a:r>
              <a:rPr lang="fr-FR" sz="1000" dirty="0"/>
              <a:t>: </a:t>
            </a:r>
            <a:r>
              <a:rPr lang="fr-FR" sz="1000" dirty="0">
                <a:solidFill>
                  <a:srgbClr val="660000"/>
                </a:solidFill>
              </a:rPr>
              <a:t>$x2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private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getDim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$x1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$x2</a:t>
            </a:r>
            <a:r>
              <a:rPr lang="fr-FR" sz="1000" dirty="0"/>
              <a:t>){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i="1" dirty="0"/>
              <a:t>abs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$x1</a:t>
            </a:r>
            <a:r>
              <a:rPr lang="fr-FR" sz="1000" dirty="0"/>
              <a:t>-</a:t>
            </a:r>
            <a:r>
              <a:rPr lang="fr-FR" sz="1000" dirty="0">
                <a:solidFill>
                  <a:srgbClr val="660000"/>
                </a:solidFill>
              </a:rPr>
              <a:t>$x2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}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i="1" dirty="0">
                <a:solidFill>
                  <a:srgbClr val="808080"/>
                </a:solidFill>
              </a:rPr>
              <a:t>// Fichier : test/test_context_svg.php</a:t>
            </a:r>
            <a:br>
              <a:rPr lang="fr-FR" sz="1050" i="1" dirty="0">
                <a:solidFill>
                  <a:srgbClr val="808080"/>
                </a:solidFill>
              </a:rPr>
            </a:b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require_once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"../autoload.php"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dessin\Point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dessin\Rect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</a:t>
            </a:r>
            <a:r>
              <a:rPr lang="fr-FR" sz="1050" dirty="0" err="1"/>
              <a:t>Circle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dessin\Line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dessin\api\</a:t>
            </a:r>
            <a:r>
              <a:rPr lang="fr-FR" sz="1050" dirty="0" err="1"/>
              <a:t>ContextSVGImpl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$p1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</a:t>
            </a:r>
            <a:r>
              <a:rPr lang="fr-FR" sz="1050" dirty="0">
                <a:solidFill>
                  <a:srgbClr val="0000FF"/>
                </a:solidFill>
              </a:rPr>
              <a:t>120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80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 </a:t>
            </a:r>
            <a:r>
              <a:rPr lang="fr-FR" sz="1050" dirty="0"/>
              <a:t>= </a:t>
            </a:r>
            <a:r>
              <a:rPr lang="fr-FR" sz="1050" b="1" dirty="0" err="1">
                <a:solidFill>
                  <a:srgbClr val="000080"/>
                </a:solidFill>
              </a:rPr>
              <a:t>array</a:t>
            </a:r>
            <a:r>
              <a:rPr lang="fr-FR" sz="1050" dirty="0"/>
              <a:t>();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</a:t>
            </a:r>
            <a:r>
              <a:rPr lang="fr-FR" sz="1050" dirty="0"/>
              <a:t>[] 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Rect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Point());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</a:t>
            </a:r>
            <a:r>
              <a:rPr lang="fr-FR" sz="1050" dirty="0"/>
              <a:t>[] 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Circle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60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</a:t>
            </a:r>
            <a:r>
              <a:rPr lang="fr-FR" sz="1050" dirty="0"/>
              <a:t>[] 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Line(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Point());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ContextSVGImpl</a:t>
            </a:r>
            <a:r>
              <a:rPr lang="fr-FR" sz="1050" dirty="0"/>
              <a:t>();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 err="1">
                <a:solidFill>
                  <a:srgbClr val="000080"/>
                </a:solidFill>
              </a:rPr>
              <a:t>foreach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$figures </a:t>
            </a:r>
            <a:r>
              <a:rPr lang="fr-FR" sz="1050" b="1" dirty="0">
                <a:solidFill>
                  <a:srgbClr val="000080"/>
                </a:solidFill>
              </a:rPr>
              <a:t>as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hr</a:t>
            </a:r>
            <a:r>
              <a:rPr lang="fr-FR" sz="1050" b="1" dirty="0">
                <a:solidFill>
                  <a:srgbClr val="008000"/>
                </a:solidFill>
              </a:rPr>
              <a:t>&gt;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br</a:t>
            </a:r>
            <a:r>
              <a:rPr lang="fr-FR" sz="1050" b="1" dirty="0">
                <a:solidFill>
                  <a:srgbClr val="008000"/>
                </a:solidFill>
              </a:rPr>
              <a:t>&gt;Surface : " </a:t>
            </a:r>
            <a:r>
              <a:rPr lang="fr-FR" sz="1050" dirty="0"/>
              <a:t>.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-&gt;surface();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br</a:t>
            </a:r>
            <a:r>
              <a:rPr lang="fr-FR" sz="1050" b="1" dirty="0">
                <a:solidFill>
                  <a:srgbClr val="008000"/>
                </a:solidFill>
              </a:rPr>
              <a:t>&gt;</a:t>
            </a:r>
            <a:r>
              <a:rPr lang="fr-FR" sz="1050" b="1" dirty="0" err="1">
                <a:solidFill>
                  <a:srgbClr val="008000"/>
                </a:solidFill>
              </a:rPr>
              <a:t>Perimetre</a:t>
            </a:r>
            <a:r>
              <a:rPr lang="fr-FR" sz="1050" b="1" dirty="0">
                <a:solidFill>
                  <a:srgbClr val="008000"/>
                </a:solidFill>
              </a:rPr>
              <a:t> : " </a:t>
            </a:r>
            <a:r>
              <a:rPr lang="fr-FR" sz="1050" dirty="0"/>
              <a:t>.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-&gt;</a:t>
            </a:r>
            <a:r>
              <a:rPr lang="fr-FR" sz="1050" dirty="0" err="1"/>
              <a:t>perimetre</a:t>
            </a:r>
            <a:r>
              <a:rPr lang="fr-FR" sz="1050" dirty="0"/>
              <a:t>();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-&gt;dessiner(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}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?&gt;</a:t>
            </a:r>
            <a:br>
              <a:rPr lang="fr-FR" sz="1050" b="1" dirty="0">
                <a:solidFill>
                  <a:srgbClr val="000080"/>
                </a:solidFill>
              </a:rPr>
            </a:br>
            <a:r>
              <a:rPr lang="fr-FR" sz="1050" dirty="0"/>
              <a:t>&lt;</a:t>
            </a:r>
            <a:r>
              <a:rPr lang="fr-FR" sz="1050" b="1" dirty="0" err="1">
                <a:solidFill>
                  <a:srgbClr val="000080"/>
                </a:solidFill>
              </a:rPr>
              <a:t>hr</a:t>
            </a:r>
            <a:r>
              <a:rPr lang="fr-FR" sz="1050" dirty="0"/>
              <a:t>&gt;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&lt;?=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-&gt;</a:t>
            </a:r>
            <a:r>
              <a:rPr lang="fr-FR" sz="1050" dirty="0" err="1"/>
              <a:t>render</a:t>
            </a:r>
            <a:r>
              <a:rPr lang="fr-FR" sz="1050" dirty="0"/>
              <a:t>()</a:t>
            </a:r>
            <a:r>
              <a:rPr lang="fr-FR" sz="1050" b="1" dirty="0">
                <a:solidFill>
                  <a:srgbClr val="000080"/>
                </a:solidFill>
              </a:rPr>
              <a:t>?&gt;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Image 3" descr="test_context_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571480"/>
            <a:ext cx="3884441" cy="5715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500594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i="1" dirty="0">
                <a:solidFill>
                  <a:srgbClr val="808080"/>
                </a:solidFill>
              </a:rPr>
              <a:t>// Fichier </a:t>
            </a:r>
            <a:r>
              <a:rPr lang="fr-FR" sz="1050" i="1" dirty="0" err="1">
                <a:solidFill>
                  <a:srgbClr val="808080"/>
                </a:solidFill>
              </a:rPr>
              <a:t>src</a:t>
            </a:r>
            <a:r>
              <a:rPr lang="fr-FR" sz="1050" i="1" dirty="0">
                <a:solidFill>
                  <a:srgbClr val="808080"/>
                </a:solidFill>
              </a:rPr>
              <a:t>/dessin/api/ContextImgImpl.php</a:t>
            </a:r>
            <a:br>
              <a:rPr lang="fr-FR" sz="1050" i="1" dirty="0">
                <a:solidFill>
                  <a:srgbClr val="808080"/>
                </a:solidFill>
              </a:rPr>
            </a:b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namespace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dessin\api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class </a:t>
            </a:r>
            <a:r>
              <a:rPr lang="fr-FR" sz="1050" dirty="0" err="1"/>
              <a:t>ContextImgImpl</a:t>
            </a:r>
            <a:r>
              <a:rPr lang="fr-FR" sz="1050" dirty="0"/>
              <a:t> </a:t>
            </a:r>
            <a:r>
              <a:rPr lang="fr-FR" sz="1050" b="1" dirty="0" err="1">
                <a:solidFill>
                  <a:srgbClr val="000080"/>
                </a:solidFill>
              </a:rPr>
              <a:t>extends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dirty="0" err="1"/>
              <a:t>Context</a:t>
            </a:r>
            <a:r>
              <a:rPr lang="fr-FR" sz="1050" dirty="0"/>
              <a:t>{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$image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</a:t>
            </a:r>
            <a:r>
              <a:rPr lang="fr-FR" sz="1050" b="1" dirty="0" err="1">
                <a:solidFill>
                  <a:srgbClr val="660E7A"/>
                </a:solidFill>
              </a:rPr>
              <a:t>defaultColor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__construct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width</a:t>
            </a:r>
            <a:r>
              <a:rPr lang="fr-FR" sz="1050" dirty="0"/>
              <a:t>=</a:t>
            </a:r>
            <a:r>
              <a:rPr lang="fr-FR" sz="1050" dirty="0">
                <a:solidFill>
                  <a:srgbClr val="0000FF"/>
                </a:solidFill>
              </a:rPr>
              <a:t>200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height</a:t>
            </a:r>
            <a:r>
              <a:rPr lang="fr-FR" sz="1050" dirty="0"/>
              <a:t>=</a:t>
            </a:r>
            <a:r>
              <a:rPr lang="fr-FR" sz="1050" dirty="0">
                <a:solidFill>
                  <a:srgbClr val="0000FF"/>
                </a:solidFill>
              </a:rPr>
              <a:t>160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width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width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;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height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height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 </a:t>
            </a:r>
            <a:r>
              <a:rPr lang="fr-FR" sz="1050" dirty="0"/>
              <a:t>= </a:t>
            </a:r>
            <a:r>
              <a:rPr lang="fr-FR" sz="1050" i="1" dirty="0" err="1"/>
              <a:t>imagecreatetruecolor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width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height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bg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color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0000FF"/>
                </a:solidFill>
              </a:rPr>
              <a:t>255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255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255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imagefill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bg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red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color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0000FF"/>
                </a:solidFill>
              </a:rPr>
              <a:t>255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200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200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imagerectangle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width</a:t>
            </a:r>
            <a:r>
              <a:rPr lang="fr-FR" sz="1050" dirty="0"/>
              <a:t>-</a:t>
            </a:r>
            <a:r>
              <a:rPr lang="fr-FR" sz="1050" dirty="0">
                <a:solidFill>
                  <a:srgbClr val="0000FF"/>
                </a:solidFill>
              </a:rPr>
              <a:t>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height</a:t>
            </a:r>
            <a:r>
              <a:rPr lang="fr-FR" sz="1050" dirty="0"/>
              <a:t>-</a:t>
            </a:r>
            <a:r>
              <a:rPr lang="fr-FR" sz="1050" dirty="0">
                <a:solidFill>
                  <a:srgbClr val="0000FF"/>
                </a:solidFill>
              </a:rPr>
              <a:t>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red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imagesetthickness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2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defaultColor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color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imageantialias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 </a:t>
            </a:r>
            <a:r>
              <a:rPr lang="fr-FR" sz="1050" b="1" dirty="0" err="1">
                <a:solidFill>
                  <a:srgbClr val="000080"/>
                </a:solidFill>
              </a:rPr>
              <a:t>true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drawLine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imageline</a:t>
            </a:r>
            <a:r>
              <a:rPr lang="fr-FR" sz="1050" dirty="0"/>
              <a:t>(  </a:t>
            </a:r>
            <a:r>
              <a:rPr lang="fr-FR" sz="1050" i="1" dirty="0">
                <a:solidFill>
                  <a:srgbClr val="808080"/>
                </a:solidFill>
              </a:rPr>
              <a:t>// Fonction de lib GD de </a:t>
            </a:r>
            <a:r>
              <a:rPr lang="fr-FR" sz="1050" i="1" dirty="0" err="1">
                <a:solidFill>
                  <a:srgbClr val="808080"/>
                </a:solidFill>
              </a:rPr>
              <a:t>php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defaultColor</a:t>
            </a:r>
            <a:br>
              <a:rPr lang="fr-FR" sz="1050" b="1" dirty="0">
                <a:solidFill>
                  <a:srgbClr val="660E7A"/>
                </a:solidFill>
              </a:rPr>
            </a:br>
            <a:r>
              <a:rPr lang="fr-FR" sz="1050" b="1" dirty="0">
                <a:solidFill>
                  <a:srgbClr val="660E7A"/>
                </a:solidFill>
              </a:rPr>
              <a:t>        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643438" y="71414"/>
            <a:ext cx="4357718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   </a:t>
            </a:r>
            <a:r>
              <a:rPr lang="fr-FR" sz="1050" i="1" dirty="0">
                <a:solidFill>
                  <a:srgbClr val="808080"/>
                </a:solidFill>
              </a:rPr>
              <a:t>// Suite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drawCircle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cx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cy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imagearc</a:t>
            </a:r>
            <a:r>
              <a:rPr lang="fr-FR" sz="1050" dirty="0"/>
              <a:t>(  </a:t>
            </a:r>
            <a:r>
              <a:rPr lang="fr-FR" sz="1050" i="1" dirty="0">
                <a:solidFill>
                  <a:srgbClr val="808080"/>
                </a:solidFill>
              </a:rPr>
              <a:t>// Fonction de lib GD de </a:t>
            </a:r>
            <a:r>
              <a:rPr lang="fr-FR" sz="1050" i="1" dirty="0" err="1">
                <a:solidFill>
                  <a:srgbClr val="808080"/>
                </a:solidFill>
              </a:rPr>
              <a:t>php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cx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cy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2</a:t>
            </a:r>
            <a:r>
              <a:rPr lang="fr-FR" sz="1050" dirty="0"/>
              <a:t>*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2</a:t>
            </a:r>
            <a:r>
              <a:rPr lang="fr-FR" sz="1050" dirty="0"/>
              <a:t>*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0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359.99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defaultColor</a:t>
            </a:r>
            <a:br>
              <a:rPr lang="fr-FR" sz="1050" b="1" dirty="0">
                <a:solidFill>
                  <a:srgbClr val="660E7A"/>
                </a:solidFill>
              </a:rPr>
            </a:br>
            <a:r>
              <a:rPr lang="fr-FR" sz="1050" b="1" dirty="0">
                <a:solidFill>
                  <a:srgbClr val="660E7A"/>
                </a:solidFill>
              </a:rPr>
              <a:t>        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drawRect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imagerectangle</a:t>
            </a:r>
            <a:r>
              <a:rPr lang="fr-FR" sz="1050" dirty="0"/>
              <a:t>( </a:t>
            </a:r>
            <a:r>
              <a:rPr lang="fr-FR" sz="1050" i="1" dirty="0">
                <a:solidFill>
                  <a:srgbClr val="808080"/>
                </a:solidFill>
              </a:rPr>
              <a:t>// Fonction de lib GD de </a:t>
            </a:r>
            <a:r>
              <a:rPr lang="fr-FR" sz="1050" i="1" dirty="0" err="1">
                <a:solidFill>
                  <a:srgbClr val="808080"/>
                </a:solidFill>
              </a:rPr>
              <a:t>php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getMin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getMin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),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getMax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dirty="0" err="1"/>
              <a:t>getMax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$y1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$y2</a:t>
            </a:r>
            <a:r>
              <a:rPr lang="fr-FR" sz="1050" dirty="0"/>
              <a:t>),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defaultColor</a:t>
            </a:r>
            <a:br>
              <a:rPr lang="fr-FR" sz="1050" b="1" dirty="0">
                <a:solidFill>
                  <a:srgbClr val="660E7A"/>
                </a:solidFill>
              </a:rPr>
            </a:br>
            <a:r>
              <a:rPr lang="fr-FR" sz="1050" b="1" dirty="0">
                <a:solidFill>
                  <a:srgbClr val="660E7A"/>
                </a:solidFill>
              </a:rPr>
              <a:t>        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render</a:t>
            </a:r>
            <a:r>
              <a:rPr lang="fr-FR" sz="1050" dirty="0"/>
              <a:t>()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filename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b="1" dirty="0" err="1">
                <a:solidFill>
                  <a:srgbClr val="008000"/>
                </a:solidFill>
              </a:rPr>
              <a:t>im_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dirty="0"/>
              <a:t>.</a:t>
            </a:r>
            <a:r>
              <a:rPr lang="fr-FR" sz="1050" i="1" dirty="0"/>
              <a:t>time</a:t>
            </a:r>
            <a:r>
              <a:rPr lang="fr-FR" sz="1050" dirty="0"/>
              <a:t>().</a:t>
            </a:r>
            <a:r>
              <a:rPr lang="fr-FR" sz="1050" b="1" dirty="0">
                <a:solidFill>
                  <a:srgbClr val="008000"/>
                </a:solidFill>
              </a:rPr>
              <a:t>"_gen.png"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imagepng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filename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filename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getMin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&lt;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 ? </a:t>
            </a:r>
            <a:r>
              <a:rPr lang="fr-FR" sz="1050" dirty="0">
                <a:solidFill>
                  <a:srgbClr val="660000"/>
                </a:solidFill>
              </a:rPr>
              <a:t>$x1 </a:t>
            </a:r>
            <a:r>
              <a:rPr lang="fr-FR" sz="1050" dirty="0"/>
              <a:t>: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getMax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$x1 </a:t>
            </a:r>
            <a:r>
              <a:rPr lang="fr-FR" sz="1050" dirty="0"/>
              <a:t>&lt; </a:t>
            </a:r>
            <a:r>
              <a:rPr lang="fr-FR" sz="1050" dirty="0">
                <a:solidFill>
                  <a:srgbClr val="660000"/>
                </a:solidFill>
              </a:rPr>
              <a:t>$x2</a:t>
            </a:r>
            <a:r>
              <a:rPr lang="fr-FR" sz="1050" dirty="0"/>
              <a:t>) ? </a:t>
            </a:r>
            <a:r>
              <a:rPr lang="fr-FR" sz="1050" dirty="0">
                <a:solidFill>
                  <a:srgbClr val="660000"/>
                </a:solidFill>
              </a:rPr>
              <a:t>$x2 </a:t>
            </a:r>
            <a:r>
              <a:rPr lang="fr-FR" sz="1050" dirty="0"/>
              <a:t>: </a:t>
            </a:r>
            <a:r>
              <a:rPr lang="fr-FR" sz="1050" dirty="0">
                <a:solidFill>
                  <a:srgbClr val="660000"/>
                </a:solidFill>
              </a:rPr>
              <a:t>$x1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color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$g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$b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i="1" dirty="0" err="1"/>
              <a:t>imagecolorallocate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image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$r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$g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$b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}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i="1" dirty="0">
                <a:solidFill>
                  <a:srgbClr val="808080"/>
                </a:solidFill>
              </a:rPr>
              <a:t>// Fichier : test/test_context_img.php</a:t>
            </a:r>
            <a:br>
              <a:rPr lang="fr-FR" sz="1050" i="1" dirty="0">
                <a:solidFill>
                  <a:srgbClr val="808080"/>
                </a:solidFill>
              </a:rPr>
            </a:b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require_once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"../autoload.php"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dessin\Point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dessin\Rect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</a:t>
            </a:r>
            <a:r>
              <a:rPr lang="fr-FR" sz="1050" dirty="0" err="1"/>
              <a:t>Circle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dessin\Line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dessin\api\</a:t>
            </a:r>
            <a:r>
              <a:rPr lang="fr-FR" sz="1050" dirty="0" err="1"/>
              <a:t>ContextSVGImpl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$p1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</a:t>
            </a:r>
            <a:r>
              <a:rPr lang="fr-FR" sz="1050" dirty="0">
                <a:solidFill>
                  <a:srgbClr val="0000FF"/>
                </a:solidFill>
              </a:rPr>
              <a:t>120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80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 </a:t>
            </a:r>
            <a:r>
              <a:rPr lang="fr-FR" sz="1050" dirty="0"/>
              <a:t>= </a:t>
            </a:r>
            <a:r>
              <a:rPr lang="fr-FR" sz="1050" b="1" dirty="0" err="1">
                <a:solidFill>
                  <a:srgbClr val="000080"/>
                </a:solidFill>
              </a:rPr>
              <a:t>array</a:t>
            </a:r>
            <a:r>
              <a:rPr lang="fr-FR" sz="1050" dirty="0"/>
              <a:t>();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</a:t>
            </a:r>
            <a:r>
              <a:rPr lang="fr-FR" sz="1050" dirty="0"/>
              <a:t>[] 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Rect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Point());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</a:t>
            </a:r>
            <a:r>
              <a:rPr lang="fr-FR" sz="1050" dirty="0"/>
              <a:t>[] 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Circle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60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$figures</a:t>
            </a:r>
            <a:r>
              <a:rPr lang="fr-FR" sz="1050" dirty="0"/>
              <a:t>[] 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Line(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Point());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\dessin\api\</a:t>
            </a:r>
            <a:r>
              <a:rPr lang="fr-FR" sz="1050" dirty="0" err="1"/>
              <a:t>ContextImgImpl</a:t>
            </a:r>
            <a:r>
              <a:rPr lang="fr-FR" sz="1050" dirty="0"/>
              <a:t>();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 err="1">
                <a:solidFill>
                  <a:srgbClr val="000080"/>
                </a:solidFill>
              </a:rPr>
              <a:t>foreach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$figures </a:t>
            </a:r>
            <a:r>
              <a:rPr lang="fr-FR" sz="1050" b="1" dirty="0">
                <a:solidFill>
                  <a:srgbClr val="000080"/>
                </a:solidFill>
              </a:rPr>
              <a:t>as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hr</a:t>
            </a:r>
            <a:r>
              <a:rPr lang="fr-FR" sz="1050" b="1" dirty="0">
                <a:solidFill>
                  <a:srgbClr val="008000"/>
                </a:solidFill>
              </a:rPr>
              <a:t>&gt;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br</a:t>
            </a:r>
            <a:r>
              <a:rPr lang="fr-FR" sz="1050" b="1" dirty="0">
                <a:solidFill>
                  <a:srgbClr val="008000"/>
                </a:solidFill>
              </a:rPr>
              <a:t>&gt;Surface : " </a:t>
            </a:r>
            <a:r>
              <a:rPr lang="fr-FR" sz="1050" dirty="0"/>
              <a:t>.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-&gt;surface();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br</a:t>
            </a:r>
            <a:r>
              <a:rPr lang="fr-FR" sz="1050" b="1" dirty="0">
                <a:solidFill>
                  <a:srgbClr val="008000"/>
                </a:solidFill>
              </a:rPr>
              <a:t>&gt;</a:t>
            </a:r>
            <a:r>
              <a:rPr lang="fr-FR" sz="1050" b="1" dirty="0" err="1">
                <a:solidFill>
                  <a:srgbClr val="008000"/>
                </a:solidFill>
              </a:rPr>
              <a:t>Perimetre</a:t>
            </a:r>
            <a:r>
              <a:rPr lang="fr-FR" sz="1050" b="1" dirty="0">
                <a:solidFill>
                  <a:srgbClr val="008000"/>
                </a:solidFill>
              </a:rPr>
              <a:t> : " </a:t>
            </a:r>
            <a:r>
              <a:rPr lang="fr-FR" sz="1050" dirty="0"/>
              <a:t>.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-&gt;</a:t>
            </a:r>
            <a:r>
              <a:rPr lang="fr-FR" sz="1050" dirty="0" err="1"/>
              <a:t>perimetre</a:t>
            </a:r>
            <a:r>
              <a:rPr lang="fr-FR" sz="1050" dirty="0"/>
              <a:t>();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dirty="0">
                <a:solidFill>
                  <a:srgbClr val="660000"/>
                </a:solidFill>
              </a:rPr>
              <a:t>$figure</a:t>
            </a:r>
            <a:r>
              <a:rPr lang="fr-FR" sz="1050" dirty="0"/>
              <a:t>-&gt;dessiner(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}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?&gt;</a:t>
            </a:r>
            <a:br>
              <a:rPr lang="fr-FR" sz="1050" b="1" dirty="0">
                <a:solidFill>
                  <a:srgbClr val="000080"/>
                </a:solidFill>
              </a:rPr>
            </a:br>
            <a:r>
              <a:rPr lang="fr-FR" sz="1050" dirty="0"/>
              <a:t>&lt;</a:t>
            </a:r>
            <a:r>
              <a:rPr lang="fr-FR" sz="1050" b="1" dirty="0" err="1">
                <a:solidFill>
                  <a:srgbClr val="000080"/>
                </a:solidFill>
              </a:rPr>
              <a:t>hr</a:t>
            </a:r>
            <a:r>
              <a:rPr lang="fr-FR" sz="1050" dirty="0"/>
              <a:t>&gt;</a:t>
            </a:r>
            <a:br>
              <a:rPr lang="fr-FR" sz="1050" dirty="0"/>
            </a:br>
            <a:r>
              <a:rPr lang="fr-FR" sz="1050" dirty="0"/>
              <a:t>&lt;</a:t>
            </a:r>
            <a:r>
              <a:rPr lang="fr-FR" sz="1050" b="1" dirty="0" err="1">
                <a:solidFill>
                  <a:srgbClr val="000080"/>
                </a:solidFill>
              </a:rPr>
              <a:t>img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 err="1">
                <a:solidFill>
                  <a:srgbClr val="0000FF"/>
                </a:solidFill>
              </a:rPr>
              <a:t>src</a:t>
            </a:r>
            <a:r>
              <a:rPr lang="fr-FR" sz="1050" b="1" dirty="0">
                <a:solidFill>
                  <a:srgbClr val="0000FF"/>
                </a:solidFill>
              </a:rPr>
              <a:t>=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b="1" dirty="0">
                <a:solidFill>
                  <a:srgbClr val="000080"/>
                </a:solidFill>
              </a:rPr>
              <a:t>&lt;?=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-&gt;</a:t>
            </a:r>
            <a:r>
              <a:rPr lang="fr-FR" sz="1050" dirty="0" err="1"/>
              <a:t>render</a:t>
            </a:r>
            <a:r>
              <a:rPr lang="fr-FR" sz="1050" dirty="0"/>
              <a:t>()</a:t>
            </a:r>
            <a:r>
              <a:rPr lang="fr-FR" sz="1050" b="1" dirty="0">
                <a:solidFill>
                  <a:srgbClr val="000080"/>
                </a:solidFill>
              </a:rPr>
              <a:t>?&gt;</a:t>
            </a:r>
            <a:r>
              <a:rPr lang="fr-FR" sz="1050" b="1" dirty="0">
                <a:solidFill>
                  <a:srgbClr val="008000"/>
                </a:solidFill>
              </a:rPr>
              <a:t>" </a:t>
            </a:r>
            <a:r>
              <a:rPr lang="fr-FR" sz="1050" dirty="0"/>
              <a:t>/&gt;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Image 4" descr="test_context_im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409910"/>
            <a:ext cx="3857652" cy="58766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rawing_ap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7" y="218179"/>
            <a:ext cx="7308913" cy="63540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POO en PHP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 Classes et classes abstraites</a:t>
            </a:r>
          </a:p>
          <a:p>
            <a:r>
              <a:rPr lang="fr-FR" dirty="0"/>
              <a:t>Interfaces</a:t>
            </a:r>
          </a:p>
          <a:p>
            <a:r>
              <a:rPr lang="fr-FR" dirty="0"/>
              <a:t>Accessibilité  des membres d’une classe</a:t>
            </a:r>
          </a:p>
          <a:p>
            <a:r>
              <a:rPr lang="fr-FR" dirty="0"/>
              <a:t>Membres statiques</a:t>
            </a:r>
          </a:p>
          <a:p>
            <a:r>
              <a:rPr lang="fr-FR" dirty="0"/>
              <a:t>Membre ou classe « final »</a:t>
            </a:r>
          </a:p>
          <a:p>
            <a:r>
              <a:rPr lang="fr-FR" dirty="0"/>
              <a:t>Méthodes magiques pour :</a:t>
            </a:r>
          </a:p>
          <a:p>
            <a:pPr lvl="1"/>
            <a:r>
              <a:rPr lang="fr-FR" dirty="0"/>
              <a:t>La construction et la destruction d’objets</a:t>
            </a:r>
          </a:p>
          <a:p>
            <a:pPr lvl="1"/>
            <a:r>
              <a:rPr lang="fr-FR" dirty="0"/>
              <a:t>Fonctionnalités génériques (</a:t>
            </a:r>
            <a:r>
              <a:rPr lang="fr-FR" dirty="0" err="1"/>
              <a:t>__toString</a:t>
            </a:r>
            <a:r>
              <a:rPr lang="fr-FR" dirty="0"/>
              <a:t>())</a:t>
            </a:r>
          </a:p>
          <a:p>
            <a:pPr lvl="1"/>
            <a:r>
              <a:rPr lang="fr-FR" dirty="0"/>
              <a:t>Gérer le clonage d’objets</a:t>
            </a:r>
          </a:p>
          <a:p>
            <a:pPr lvl="1"/>
            <a:r>
              <a:rPr lang="fr-FR" dirty="0"/>
              <a:t>Gérer les accesseurs et les mutateurs</a:t>
            </a:r>
          </a:p>
          <a:p>
            <a:r>
              <a:rPr lang="fr-FR" dirty="0"/>
              <a:t>Espaces de noms </a:t>
            </a:r>
          </a:p>
          <a:p>
            <a:r>
              <a:rPr lang="fr-FR" dirty="0"/>
              <a:t>Outils de gestions des dépendances et d’auto-chargement des classes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i="1" dirty="0">
                <a:solidFill>
                  <a:srgbClr val="808080"/>
                </a:solidFill>
              </a:rPr>
              <a:t>// Fichier </a:t>
            </a:r>
            <a:r>
              <a:rPr lang="fr-FR" sz="1050" i="1" dirty="0" err="1">
                <a:solidFill>
                  <a:srgbClr val="808080"/>
                </a:solidFill>
              </a:rPr>
              <a:t>src</a:t>
            </a:r>
            <a:r>
              <a:rPr lang="fr-FR" sz="1050" i="1" dirty="0">
                <a:solidFill>
                  <a:srgbClr val="808080"/>
                </a:solidFill>
              </a:rPr>
              <a:t>/dessin/Graphique.php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namespace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/>
              <a:t>dessin;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dessin\api\</a:t>
            </a:r>
            <a:r>
              <a:rPr lang="fr-FR" sz="1050" dirty="0" err="1"/>
              <a:t>Context</a:t>
            </a:r>
            <a:r>
              <a:rPr lang="fr-FR" sz="1050" dirty="0"/>
              <a:t>; 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class </a:t>
            </a:r>
            <a:r>
              <a:rPr lang="fr-FR" sz="1050" dirty="0"/>
              <a:t>Graphique {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$figures </a:t>
            </a:r>
            <a:r>
              <a:rPr lang="fr-FR" sz="1050" dirty="0"/>
              <a:t>= </a:t>
            </a:r>
            <a:r>
              <a:rPr lang="fr-FR" sz="1050" b="1" dirty="0" err="1">
                <a:solidFill>
                  <a:srgbClr val="000080"/>
                </a:solidFill>
              </a:rPr>
              <a:t>array</a:t>
            </a:r>
            <a:r>
              <a:rPr lang="fr-FR" sz="1050" dirty="0"/>
              <a:t>();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dirty="0"/>
              <a:t>; 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__construct</a:t>
            </a:r>
            <a:r>
              <a:rPr lang="fr-FR" sz="1050" dirty="0"/>
              <a:t>(</a:t>
            </a:r>
            <a:r>
              <a:rPr lang="fr-FR" sz="1050" dirty="0" err="1"/>
              <a:t>Context</a:t>
            </a:r>
            <a:r>
              <a:rPr lang="fr-FR" sz="1050" dirty="0"/>
              <a:t>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appenFig</a:t>
            </a:r>
            <a:r>
              <a:rPr lang="fr-FR" sz="1050" dirty="0"/>
              <a:t>(Figure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fig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[] 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fig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prependFig</a:t>
            </a:r>
            <a:r>
              <a:rPr lang="fr-FR" sz="1050" dirty="0"/>
              <a:t>(Figure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fig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i="1" dirty="0" err="1"/>
              <a:t>array_unshift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fig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/>
              <a:t>dessiner()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 err="1">
                <a:solidFill>
                  <a:srgbClr val="000080"/>
                </a:solidFill>
              </a:rPr>
              <a:t>foreach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 </a:t>
            </a:r>
            <a:r>
              <a:rPr lang="fr-FR" sz="1050" b="1" dirty="0">
                <a:solidFill>
                  <a:srgbClr val="000080"/>
                </a:solidFill>
              </a:rPr>
              <a:t>as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fig</a:t>
            </a:r>
            <a:r>
              <a:rPr lang="fr-FR" sz="1050" dirty="0"/>
              <a:t>)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fig</a:t>
            </a:r>
            <a:r>
              <a:rPr lang="fr-FR" sz="1050" dirty="0"/>
              <a:t>-&gt;dessiner(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dirty="0"/>
              <a:t>-&gt;</a:t>
            </a:r>
            <a:r>
              <a:rPr lang="fr-FR" sz="1050" dirty="0" err="1"/>
              <a:t>render</a:t>
            </a:r>
            <a:r>
              <a:rPr lang="fr-FR" sz="1050" dirty="0"/>
              <a:t>();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getContext</a:t>
            </a:r>
            <a:r>
              <a:rPr lang="fr-FR" sz="1050" dirty="0"/>
              <a:t>()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setContext</a:t>
            </a:r>
            <a:r>
              <a:rPr lang="fr-FR" sz="1050" dirty="0"/>
              <a:t>(</a:t>
            </a:r>
            <a:r>
              <a:rPr lang="fr-FR" sz="1050" dirty="0" err="1"/>
              <a:t>Context</a:t>
            </a:r>
            <a:r>
              <a:rPr lang="fr-FR" sz="1050" dirty="0"/>
              <a:t>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b="1" dirty="0">
                <a:solidFill>
                  <a:srgbClr val="660E7A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ctx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} 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00562" y="1214422"/>
            <a:ext cx="4500594" cy="500066"/>
          </a:xfrm>
          <a:prstGeom prst="wedgeRectCallout">
            <a:avLst>
              <a:gd name="adj1" fmla="val -104097"/>
              <a:gd name="adj2" fmla="val -1934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Association d’agrégation avec « </a:t>
            </a:r>
            <a:r>
              <a:rPr lang="fr-FR" sz="1700" b="1" dirty="0" err="1">
                <a:solidFill>
                  <a:schemeClr val="accent1">
                    <a:lumMod val="75000"/>
                  </a:schemeClr>
                </a:solidFill>
              </a:rPr>
              <a:t>Context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 »</a:t>
            </a:r>
          </a:p>
        </p:txBody>
      </p:sp>
      <p:sp>
        <p:nvSpPr>
          <p:cNvPr id="6" name="Rectangle 5"/>
          <p:cNvSpPr/>
          <p:nvPr/>
        </p:nvSpPr>
        <p:spPr>
          <a:xfrm>
            <a:off x="4500562" y="428604"/>
            <a:ext cx="4500594" cy="500066"/>
          </a:xfrm>
          <a:prstGeom prst="wedgeRectCallout">
            <a:avLst>
              <a:gd name="adj1" fmla="val -97702"/>
              <a:gd name="adj2" fmla="val 8351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Association d’agrégation avec « </a:t>
            </a:r>
            <a:r>
              <a:rPr lang="fr-FR" sz="1700" b="1" dirty="0">
                <a:solidFill>
                  <a:schemeClr val="accent1">
                    <a:lumMod val="75000"/>
                  </a:schemeClr>
                </a:solidFill>
              </a:rPr>
              <a:t>Figure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 »</a:t>
            </a:r>
          </a:p>
        </p:txBody>
      </p:sp>
      <p:sp>
        <p:nvSpPr>
          <p:cNvPr id="8" name="Rectangle 7"/>
          <p:cNvSpPr/>
          <p:nvPr/>
        </p:nvSpPr>
        <p:spPr>
          <a:xfrm>
            <a:off x="4500562" y="2000240"/>
            <a:ext cx="4500594" cy="714380"/>
          </a:xfrm>
          <a:prstGeom prst="wedgeRectCallout">
            <a:avLst>
              <a:gd name="adj1" fmla="val -91516"/>
              <a:gd name="adj2" fmla="val -79911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Injection des dépendances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00562" y="3071810"/>
            <a:ext cx="4500594" cy="714380"/>
          </a:xfrm>
          <a:prstGeom prst="wedgeRectCallout">
            <a:avLst>
              <a:gd name="adj1" fmla="val -77000"/>
              <a:gd name="adj2" fmla="val -1905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Implémentation de l’interface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00562" y="5429264"/>
            <a:ext cx="4500594" cy="642942"/>
          </a:xfrm>
          <a:prstGeom prst="wedgeRectCallout">
            <a:avLst>
              <a:gd name="adj1" fmla="val -82245"/>
              <a:gd name="adj2" fmla="val -94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Getter et Setter.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i="1" dirty="0">
                <a:solidFill>
                  <a:srgbClr val="808080"/>
                </a:solidFill>
              </a:rPr>
              <a:t>// Fichier test/test_graph.php</a:t>
            </a:r>
            <a:br>
              <a:rPr lang="fr-FR" sz="1050" i="1" dirty="0">
                <a:solidFill>
                  <a:srgbClr val="808080"/>
                </a:solidFill>
              </a:rPr>
            </a:b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require_once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"../autoload.php"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dessin\api\</a:t>
            </a:r>
            <a:r>
              <a:rPr lang="fr-FR" sz="1050" dirty="0" err="1"/>
              <a:t>ContextSVGImpl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dessin\api\</a:t>
            </a:r>
            <a:r>
              <a:rPr lang="fr-FR" sz="1050" dirty="0" err="1"/>
              <a:t>ContextImgImpl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dessin\Graphique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dessin\Point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dessin\Line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</a:t>
            </a:r>
            <a:r>
              <a:rPr lang="fr-FR" sz="1050" dirty="0" err="1"/>
              <a:t>Circle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 err="1"/>
              <a:t>dessin\Rect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$p1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</a:t>
            </a:r>
            <a:r>
              <a:rPr lang="fr-FR" sz="1050" dirty="0">
                <a:solidFill>
                  <a:srgbClr val="0000FF"/>
                </a:solidFill>
              </a:rPr>
              <a:t>80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60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$p2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</a:t>
            </a:r>
            <a:r>
              <a:rPr lang="fr-FR" sz="1050" dirty="0">
                <a:solidFill>
                  <a:srgbClr val="0000FF"/>
                </a:solidFill>
              </a:rPr>
              <a:t>180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140</a:t>
            </a:r>
            <a:r>
              <a:rPr lang="fr-FR" sz="1050" dirty="0"/>
              <a:t>);</a:t>
            </a: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$p3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Point(</a:t>
            </a:r>
            <a:r>
              <a:rPr lang="fr-FR" sz="1050" dirty="0">
                <a:solidFill>
                  <a:srgbClr val="0000FF"/>
                </a:solidFill>
              </a:rPr>
              <a:t>20</a:t>
            </a:r>
            <a:r>
              <a:rPr lang="fr-FR" sz="1050" dirty="0"/>
              <a:t>,</a:t>
            </a:r>
            <a:r>
              <a:rPr lang="fr-FR" sz="1050" dirty="0">
                <a:solidFill>
                  <a:srgbClr val="0000FF"/>
                </a:solidFill>
              </a:rPr>
              <a:t>140</a:t>
            </a:r>
            <a:r>
              <a:rPr lang="fr-FR" sz="1050" dirty="0"/>
              <a:t>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i="1" dirty="0">
                <a:solidFill>
                  <a:srgbClr val="808080"/>
                </a:solidFill>
              </a:rPr>
              <a:t>//  Injection du </a:t>
            </a:r>
            <a:r>
              <a:rPr lang="fr-FR" sz="1050" i="1" dirty="0" err="1">
                <a:solidFill>
                  <a:srgbClr val="808080"/>
                </a:solidFill>
              </a:rPr>
              <a:t>context</a:t>
            </a:r>
            <a:r>
              <a:rPr lang="fr-FR" sz="1050" i="1" dirty="0">
                <a:solidFill>
                  <a:srgbClr val="808080"/>
                </a:solidFill>
              </a:rPr>
              <a:t> SVG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dirty="0">
                <a:solidFill>
                  <a:srgbClr val="660000"/>
                </a:solidFill>
              </a:rPr>
              <a:t>$graph </a:t>
            </a:r>
            <a:r>
              <a:rPr lang="fr-FR" sz="1050" dirty="0"/>
              <a:t>= 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Graphique(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ContextSVGImpl</a:t>
            </a:r>
            <a:r>
              <a:rPr lang="fr-FR" sz="1050" dirty="0"/>
              <a:t>());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dirty="0">
                <a:solidFill>
                  <a:srgbClr val="660000"/>
                </a:solidFill>
              </a:rPr>
              <a:t>$graph  </a:t>
            </a:r>
            <a:r>
              <a:rPr lang="fr-FR" sz="1050" i="1" dirty="0">
                <a:solidFill>
                  <a:srgbClr val="808080"/>
                </a:solidFill>
              </a:rPr>
              <a:t>// ici on peut chainer l'appel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</a:t>
            </a:r>
            <a:r>
              <a:rPr lang="fr-FR" sz="1050" dirty="0"/>
              <a:t>-&gt;</a:t>
            </a:r>
            <a:r>
              <a:rPr lang="fr-FR" sz="1050" dirty="0" err="1"/>
              <a:t>appenFig</a:t>
            </a:r>
            <a:r>
              <a:rPr lang="fr-FR" sz="1050" dirty="0"/>
              <a:t>(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/>
              <a:t>Line(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$p3</a:t>
            </a:r>
            <a:r>
              <a:rPr lang="fr-FR" sz="1050" dirty="0"/>
              <a:t>))</a:t>
            </a:r>
            <a:br>
              <a:rPr lang="fr-FR" sz="1050" dirty="0"/>
            </a:br>
            <a:r>
              <a:rPr lang="fr-FR" sz="1050" dirty="0"/>
              <a:t>    -&gt;</a:t>
            </a:r>
            <a:r>
              <a:rPr lang="fr-FR" sz="1050" dirty="0" err="1"/>
              <a:t>prependFig</a:t>
            </a:r>
            <a:r>
              <a:rPr lang="fr-FR" sz="1050" dirty="0"/>
              <a:t>(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Rect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$p2</a:t>
            </a:r>
            <a:r>
              <a:rPr lang="fr-FR" sz="1050" dirty="0"/>
              <a:t>))</a:t>
            </a:r>
            <a:br>
              <a:rPr lang="fr-FR" sz="1050" dirty="0"/>
            </a:br>
            <a:r>
              <a:rPr lang="fr-FR" sz="1050" dirty="0"/>
              <a:t>    -&gt;</a:t>
            </a:r>
            <a:r>
              <a:rPr lang="fr-FR" sz="1050" dirty="0" err="1"/>
              <a:t>appenFig</a:t>
            </a:r>
            <a:r>
              <a:rPr lang="fr-FR" sz="1050" dirty="0"/>
              <a:t>(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Circle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0000FF"/>
                </a:solidFill>
              </a:rPr>
              <a:t>50</a:t>
            </a:r>
            <a:r>
              <a:rPr lang="fr-FR" sz="1050" dirty="0"/>
              <a:t>));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hr</a:t>
            </a:r>
            <a:r>
              <a:rPr lang="fr-FR" sz="1050" b="1" dirty="0">
                <a:solidFill>
                  <a:srgbClr val="008000"/>
                </a:solidFill>
              </a:rPr>
              <a:t>&gt;" </a:t>
            </a:r>
            <a:r>
              <a:rPr lang="fr-FR" sz="1050" dirty="0"/>
              <a:t>. </a:t>
            </a:r>
            <a:r>
              <a:rPr lang="fr-FR" sz="1050" dirty="0">
                <a:solidFill>
                  <a:srgbClr val="660000"/>
                </a:solidFill>
              </a:rPr>
              <a:t>$graph</a:t>
            </a:r>
            <a:r>
              <a:rPr lang="fr-FR" sz="1050" dirty="0"/>
              <a:t>-&gt;dessiner();</a:t>
            </a:r>
            <a:br>
              <a:rPr lang="fr-FR" sz="1050" dirty="0"/>
            </a:br>
            <a:br>
              <a:rPr lang="fr-FR" sz="1050" dirty="0"/>
            </a:br>
            <a:r>
              <a:rPr lang="fr-FR" sz="1050" i="1" dirty="0">
                <a:solidFill>
                  <a:srgbClr val="808080"/>
                </a:solidFill>
              </a:rPr>
              <a:t>//  Injection du </a:t>
            </a:r>
            <a:r>
              <a:rPr lang="fr-FR" sz="1050" i="1" dirty="0" err="1">
                <a:solidFill>
                  <a:srgbClr val="808080"/>
                </a:solidFill>
              </a:rPr>
              <a:t>context</a:t>
            </a:r>
            <a:r>
              <a:rPr lang="fr-FR" sz="1050" i="1" dirty="0">
                <a:solidFill>
                  <a:srgbClr val="808080"/>
                </a:solidFill>
              </a:rPr>
              <a:t> Image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dirty="0">
                <a:solidFill>
                  <a:srgbClr val="660000"/>
                </a:solidFill>
              </a:rPr>
              <a:t>$graph</a:t>
            </a:r>
            <a:r>
              <a:rPr lang="fr-FR" sz="1050" dirty="0"/>
              <a:t>-&gt;</a:t>
            </a:r>
            <a:r>
              <a:rPr lang="fr-FR" sz="1050" dirty="0" err="1"/>
              <a:t>setContext</a:t>
            </a:r>
            <a:r>
              <a:rPr lang="fr-FR" sz="1050" dirty="0"/>
              <a:t>(</a:t>
            </a:r>
            <a:r>
              <a:rPr lang="fr-FR" sz="1050" b="1" dirty="0">
                <a:solidFill>
                  <a:srgbClr val="000080"/>
                </a:solidFill>
              </a:rPr>
              <a:t>new </a:t>
            </a:r>
            <a:r>
              <a:rPr lang="fr-FR" sz="1050" dirty="0" err="1"/>
              <a:t>ContextImgImpl</a:t>
            </a:r>
            <a:r>
              <a:rPr lang="fr-FR" sz="1050" dirty="0"/>
              <a:t>());</a:t>
            </a:r>
            <a:br>
              <a:rPr lang="fr-FR" sz="1050" dirty="0"/>
            </a:br>
            <a:r>
              <a:rPr lang="fr-FR" sz="1050" b="1" dirty="0" err="1">
                <a:solidFill>
                  <a:srgbClr val="000080"/>
                </a:solidFill>
              </a:rPr>
              <a:t>echo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008000"/>
                </a:solidFill>
              </a:rPr>
              <a:t>"&lt;</a:t>
            </a:r>
            <a:r>
              <a:rPr lang="fr-FR" sz="1050" b="1" dirty="0" err="1">
                <a:solidFill>
                  <a:srgbClr val="008000"/>
                </a:solidFill>
              </a:rPr>
              <a:t>hr</a:t>
            </a:r>
            <a:r>
              <a:rPr lang="fr-FR" sz="1050" b="1" dirty="0">
                <a:solidFill>
                  <a:srgbClr val="008000"/>
                </a:solidFill>
              </a:rPr>
              <a:t>&gt;&lt;</a:t>
            </a:r>
            <a:r>
              <a:rPr lang="fr-FR" sz="1050" b="1" dirty="0" err="1">
                <a:solidFill>
                  <a:srgbClr val="008000"/>
                </a:solidFill>
              </a:rPr>
              <a:t>img</a:t>
            </a:r>
            <a:r>
              <a:rPr lang="fr-FR" sz="1050" b="1" dirty="0">
                <a:solidFill>
                  <a:srgbClr val="008000"/>
                </a:solidFill>
              </a:rPr>
              <a:t> </a:t>
            </a:r>
            <a:r>
              <a:rPr lang="fr-FR" sz="1050" b="1" dirty="0" err="1">
                <a:solidFill>
                  <a:srgbClr val="008000"/>
                </a:solidFill>
              </a:rPr>
              <a:t>src</a:t>
            </a:r>
            <a:r>
              <a:rPr lang="fr-FR" sz="1050" b="1" dirty="0">
                <a:solidFill>
                  <a:srgbClr val="008000"/>
                </a:solidFill>
              </a:rPr>
              <a:t>='" </a:t>
            </a:r>
            <a:r>
              <a:rPr lang="fr-FR" sz="1050" dirty="0"/>
              <a:t>. </a:t>
            </a:r>
            <a:r>
              <a:rPr lang="fr-FR" sz="1050" dirty="0">
                <a:solidFill>
                  <a:srgbClr val="660000"/>
                </a:solidFill>
              </a:rPr>
              <a:t>$graph</a:t>
            </a:r>
            <a:r>
              <a:rPr lang="fr-FR" sz="1050" dirty="0"/>
              <a:t>-&gt;dessiner() .</a:t>
            </a:r>
            <a:r>
              <a:rPr lang="fr-FR" sz="1050" b="1" dirty="0">
                <a:solidFill>
                  <a:srgbClr val="008000"/>
                </a:solidFill>
              </a:rPr>
              <a:t>"' /&gt;"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Image 9" descr="test_graphiqu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733" y="571480"/>
            <a:ext cx="5730737" cy="4412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64347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200" b="1" dirty="0">
                <a:solidFill>
                  <a:srgbClr val="000080"/>
                </a:solidFill>
              </a:rPr>
              <a:t>&lt;?</a:t>
            </a:r>
            <a:r>
              <a:rPr lang="fr-FR" sz="1200" b="1" dirty="0" err="1">
                <a:solidFill>
                  <a:srgbClr val="000080"/>
                </a:solidFill>
              </a:rPr>
              <a:t>php</a:t>
            </a:r>
            <a:r>
              <a:rPr lang="fr-FR" sz="1200" b="1" dirty="0">
                <a:solidFill>
                  <a:srgbClr val="000080"/>
                </a:solidFill>
              </a:rPr>
              <a:t>  </a:t>
            </a:r>
            <a:r>
              <a:rPr lang="fr-FR" sz="1200" i="1" dirty="0">
                <a:solidFill>
                  <a:srgbClr val="808080"/>
                </a:solidFill>
              </a:rPr>
              <a:t>// Fichier : </a:t>
            </a:r>
            <a:r>
              <a:rPr lang="fr-FR" sz="1200" i="1" dirty="0" err="1">
                <a:solidFill>
                  <a:srgbClr val="808080"/>
                </a:solidFill>
              </a:rPr>
              <a:t>src</a:t>
            </a:r>
            <a:r>
              <a:rPr lang="fr-FR" sz="1200" i="1" dirty="0">
                <a:solidFill>
                  <a:srgbClr val="808080"/>
                </a:solidFill>
              </a:rPr>
              <a:t>/Histo.php		</a:t>
            </a:r>
            <a:r>
              <a:rPr lang="fr-FR" sz="700" i="1" dirty="0">
                <a:solidFill>
                  <a:srgbClr val="808080"/>
                </a:solidFill>
              </a:rPr>
              <a:t>	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// -- EXEMPLE D’UTILISATION DE L’API  -- // 		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/>
              <a:t>dessin\api\</a:t>
            </a:r>
            <a:r>
              <a:rPr lang="fr-FR" sz="1200" dirty="0" err="1"/>
              <a:t>Context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dessin\Graphique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dessin\Point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dessin\Rect</a:t>
            </a:r>
            <a:r>
              <a:rPr lang="fr-FR" sz="1200" dirty="0"/>
              <a:t>;</a:t>
            </a:r>
            <a:br>
              <a:rPr lang="fr-FR" sz="1200" dirty="0"/>
            </a:b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class </a:t>
            </a:r>
            <a:r>
              <a:rPr lang="fr-FR" sz="1200" dirty="0" err="1"/>
              <a:t>Histo</a:t>
            </a:r>
            <a:r>
              <a:rPr lang="fr-FR" sz="1200" dirty="0"/>
              <a:t> {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private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660E7A"/>
                </a:solidFill>
              </a:rPr>
              <a:t>$</a:t>
            </a:r>
            <a:r>
              <a:rPr lang="fr-FR" sz="1200" b="1" dirty="0" err="1">
                <a:solidFill>
                  <a:srgbClr val="660E7A"/>
                </a:solidFill>
              </a:rPr>
              <a:t>graphic</a:t>
            </a:r>
            <a:r>
              <a:rPr lang="fr-FR" sz="1200" dirty="0"/>
              <a:t>;  </a:t>
            </a:r>
            <a:r>
              <a:rPr lang="fr-FR" sz="1200" i="1" dirty="0">
                <a:solidFill>
                  <a:srgbClr val="808080"/>
                </a:solidFill>
              </a:rPr>
              <a:t>// Graphique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private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660E7A"/>
                </a:solidFill>
              </a:rPr>
              <a:t>$data</a:t>
            </a:r>
            <a:r>
              <a:rPr lang="fr-FR" sz="1200" dirty="0"/>
              <a:t>;     </a:t>
            </a:r>
            <a:r>
              <a:rPr lang="fr-FR" sz="1200" i="1" dirty="0">
                <a:solidFill>
                  <a:srgbClr val="808080"/>
                </a:solidFill>
              </a:rPr>
              <a:t>// </a:t>
            </a:r>
            <a:r>
              <a:rPr lang="fr-FR" sz="1200" i="1" dirty="0" err="1">
                <a:solidFill>
                  <a:srgbClr val="808080"/>
                </a:solidFill>
              </a:rPr>
              <a:t>array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private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660E7A"/>
                </a:solidFill>
              </a:rPr>
              <a:t>$max</a:t>
            </a:r>
            <a:r>
              <a:rPr lang="fr-FR" sz="1200" dirty="0"/>
              <a:t>;      </a:t>
            </a:r>
            <a:r>
              <a:rPr lang="fr-FR" sz="1200" i="1" dirty="0">
                <a:solidFill>
                  <a:srgbClr val="808080"/>
                </a:solidFill>
              </a:rPr>
              <a:t>// Valeur maximale supposée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private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660E7A"/>
                </a:solidFill>
              </a:rPr>
              <a:t>$</a:t>
            </a:r>
            <a:r>
              <a:rPr lang="fr-FR" sz="1200" b="1" dirty="0" err="1">
                <a:solidFill>
                  <a:srgbClr val="660E7A"/>
                </a:solidFill>
              </a:rPr>
              <a:t>width</a:t>
            </a:r>
            <a:r>
              <a:rPr lang="fr-FR" sz="1200" dirty="0"/>
              <a:t>;    </a:t>
            </a:r>
            <a:r>
              <a:rPr lang="fr-FR" sz="1200" i="1" dirty="0">
                <a:solidFill>
                  <a:srgbClr val="808080"/>
                </a:solidFill>
              </a:rPr>
              <a:t>// Largeur de l'histogramme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private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660E7A"/>
                </a:solidFill>
              </a:rPr>
              <a:t>$</a:t>
            </a:r>
            <a:r>
              <a:rPr lang="fr-FR" sz="1200" b="1" dirty="0" err="1">
                <a:solidFill>
                  <a:srgbClr val="660E7A"/>
                </a:solidFill>
              </a:rPr>
              <a:t>height</a:t>
            </a:r>
            <a:r>
              <a:rPr lang="fr-FR" sz="1200" dirty="0"/>
              <a:t>;   </a:t>
            </a:r>
            <a:r>
              <a:rPr lang="fr-FR" sz="1200" i="1" dirty="0">
                <a:solidFill>
                  <a:srgbClr val="808080"/>
                </a:solidFill>
              </a:rPr>
              <a:t>// Hauteur de l'histogramme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    // Contexte (SVG, IMG, ou autre) et Données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i="1" dirty="0">
                <a:solidFill>
                  <a:srgbClr val="808080"/>
                </a:solidFill>
              </a:rPr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function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dirty="0" err="1"/>
              <a:t>__construct</a:t>
            </a:r>
            <a:r>
              <a:rPr lang="fr-FR" sz="1200" dirty="0"/>
              <a:t>(</a:t>
            </a:r>
            <a:r>
              <a:rPr lang="fr-FR" sz="1200" dirty="0" err="1"/>
              <a:t>Context</a:t>
            </a:r>
            <a:r>
              <a:rPr lang="fr-FR" sz="1200" dirty="0"/>
              <a:t>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ctx</a:t>
            </a:r>
            <a:r>
              <a:rPr lang="fr-FR" sz="1200" dirty="0"/>
              <a:t>, </a:t>
            </a:r>
            <a:r>
              <a:rPr lang="fr-FR" sz="1200" b="1" dirty="0" err="1">
                <a:solidFill>
                  <a:srgbClr val="000080"/>
                </a:solidFill>
              </a:rPr>
              <a:t>array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dirty="0">
                <a:solidFill>
                  <a:srgbClr val="660000"/>
                </a:solidFill>
              </a:rPr>
              <a:t>$data</a:t>
            </a:r>
            <a:r>
              <a:rPr lang="fr-FR" sz="1200" dirty="0"/>
              <a:t>, </a:t>
            </a:r>
            <a:r>
              <a:rPr lang="fr-FR" sz="1200" dirty="0">
                <a:solidFill>
                  <a:srgbClr val="660000"/>
                </a:solidFill>
              </a:rPr>
              <a:t>$max</a:t>
            </a:r>
            <a:r>
              <a:rPr lang="fr-FR" sz="1200" dirty="0"/>
              <a:t>) {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graphic</a:t>
            </a:r>
            <a:r>
              <a:rPr lang="fr-FR" sz="1200" b="1" dirty="0">
                <a:solidFill>
                  <a:srgbClr val="660E7A"/>
                </a:solidFill>
              </a:rPr>
              <a:t>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Graphique(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ctx</a:t>
            </a: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>
                <a:solidFill>
                  <a:srgbClr val="660E7A"/>
                </a:solidFill>
              </a:rPr>
              <a:t>data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660000"/>
                </a:solidFill>
              </a:rPr>
              <a:t>$data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>
                <a:solidFill>
                  <a:srgbClr val="660E7A"/>
                </a:solidFill>
              </a:rPr>
              <a:t>max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660000"/>
                </a:solidFill>
              </a:rPr>
              <a:t>$max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width</a:t>
            </a:r>
            <a:r>
              <a:rPr lang="fr-FR" sz="1200" b="1" dirty="0">
                <a:solidFill>
                  <a:srgbClr val="660E7A"/>
                </a:solidFill>
              </a:rPr>
              <a:t> </a:t>
            </a:r>
            <a:r>
              <a:rPr lang="fr-FR" sz="1200" dirty="0"/>
              <a:t>= 				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graphic</a:t>
            </a:r>
            <a:r>
              <a:rPr lang="fr-FR" sz="1200" dirty="0"/>
              <a:t>-&gt;</a:t>
            </a:r>
            <a:r>
              <a:rPr lang="fr-FR" sz="1200" dirty="0" err="1"/>
              <a:t>getContext</a:t>
            </a:r>
            <a:r>
              <a:rPr lang="fr-FR" sz="1200" dirty="0"/>
              <a:t>()-&gt;</a:t>
            </a:r>
            <a:r>
              <a:rPr lang="fr-FR" sz="1200" dirty="0" err="1"/>
              <a:t>getWidth</a:t>
            </a:r>
            <a:r>
              <a:rPr lang="fr-FR" sz="1200" dirty="0"/>
              <a:t>();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height</a:t>
            </a:r>
            <a:r>
              <a:rPr lang="fr-FR" sz="1200" b="1" dirty="0">
                <a:solidFill>
                  <a:srgbClr val="660E7A"/>
                </a:solidFill>
              </a:rPr>
              <a:t> </a:t>
            </a:r>
            <a:r>
              <a:rPr lang="fr-FR" sz="1200" dirty="0"/>
              <a:t>= 				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graphic</a:t>
            </a:r>
            <a:r>
              <a:rPr lang="fr-FR" sz="1200" dirty="0"/>
              <a:t>-&gt;</a:t>
            </a:r>
            <a:r>
              <a:rPr lang="fr-FR" sz="1200" dirty="0" err="1"/>
              <a:t>getContext</a:t>
            </a:r>
            <a:r>
              <a:rPr lang="fr-FR" sz="1200" dirty="0"/>
              <a:t>()-&gt;</a:t>
            </a:r>
            <a:r>
              <a:rPr lang="fr-FR" sz="1200" dirty="0" err="1"/>
              <a:t>getHeight</a:t>
            </a:r>
            <a:r>
              <a:rPr lang="fr-FR" sz="1200" dirty="0"/>
              <a:t>();</a:t>
            </a:r>
            <a:br>
              <a:rPr lang="fr-FR" sz="1200" dirty="0"/>
            </a:br>
            <a:r>
              <a:rPr lang="fr-FR" sz="1200" dirty="0"/>
              <a:t>    }</a:t>
            </a:r>
            <a:br>
              <a:rPr lang="fr-FR" sz="1200" dirty="0"/>
            </a:br>
            <a:r>
              <a:rPr lang="fr-FR" sz="1200" dirty="0"/>
              <a:t>   </a:t>
            </a:r>
            <a:br>
              <a:rPr lang="fr-FR" sz="1200" dirty="0"/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200" b="1" dirty="0">
                <a:solidFill>
                  <a:srgbClr val="000080"/>
                </a:solidFill>
              </a:rPr>
              <a:t>  </a:t>
            </a:r>
            <a:r>
              <a:rPr lang="fr-FR" sz="1200" i="1" dirty="0">
                <a:solidFill>
                  <a:srgbClr val="808080"/>
                </a:solidFill>
              </a:rPr>
              <a:t>//   Suite</a:t>
            </a:r>
            <a:br>
              <a:rPr lang="fr-FR" sz="1200" i="1" dirty="0">
                <a:solidFill>
                  <a:srgbClr val="808080"/>
                </a:solidFill>
              </a:rPr>
            </a:b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b="1" dirty="0" err="1">
                <a:solidFill>
                  <a:srgbClr val="000080"/>
                </a:solidFill>
              </a:rPr>
              <a:t>function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dirty="0" err="1"/>
              <a:t>render</a:t>
            </a:r>
            <a:r>
              <a:rPr lang="fr-FR" sz="1200" dirty="0"/>
              <a:t>(){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$count </a:t>
            </a:r>
            <a:r>
              <a:rPr lang="fr-FR" sz="1200" dirty="0"/>
              <a:t>= </a:t>
            </a:r>
            <a:r>
              <a:rPr lang="fr-FR" sz="1200" i="1" dirty="0"/>
              <a:t>count</a:t>
            </a:r>
            <a:r>
              <a:rPr lang="fr-FR" sz="1200" dirty="0"/>
              <a:t>(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>
                <a:solidFill>
                  <a:srgbClr val="660E7A"/>
                </a:solidFill>
              </a:rPr>
              <a:t>data</a:t>
            </a: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HeightRatio</a:t>
            </a:r>
            <a:r>
              <a:rPr lang="fr-FR" sz="1200" dirty="0">
                <a:solidFill>
                  <a:srgbClr val="660000"/>
                </a:solidFill>
              </a:rPr>
              <a:t>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height</a:t>
            </a:r>
            <a:r>
              <a:rPr lang="fr-FR" sz="1200" b="1" dirty="0">
                <a:solidFill>
                  <a:srgbClr val="660E7A"/>
                </a:solidFill>
              </a:rPr>
              <a:t> </a:t>
            </a:r>
            <a:r>
              <a:rPr lang="fr-FR" sz="1200" dirty="0"/>
              <a:t>/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>
                <a:solidFill>
                  <a:srgbClr val="660E7A"/>
                </a:solidFill>
              </a:rPr>
              <a:t>max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WidthRatio</a:t>
            </a:r>
            <a:r>
              <a:rPr lang="fr-FR" sz="1200" dirty="0">
                <a:solidFill>
                  <a:srgbClr val="660000"/>
                </a:solidFill>
              </a:rPr>
              <a:t>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width</a:t>
            </a:r>
            <a:r>
              <a:rPr lang="fr-FR" sz="1200" b="1" dirty="0">
                <a:solidFill>
                  <a:srgbClr val="660E7A"/>
                </a:solidFill>
              </a:rPr>
              <a:t> </a:t>
            </a:r>
            <a:r>
              <a:rPr lang="fr-FR" sz="1200" dirty="0"/>
              <a:t>/ </a:t>
            </a:r>
            <a:r>
              <a:rPr lang="fr-FR" sz="1200" dirty="0">
                <a:solidFill>
                  <a:srgbClr val="660000"/>
                </a:solidFill>
              </a:rPr>
              <a:t>$count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dirty="0">
                <a:solidFill>
                  <a:srgbClr val="660000"/>
                </a:solidFill>
              </a:rPr>
              <a:t>$i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0000FF"/>
                </a:solidFill>
              </a:rPr>
              <a:t>0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b="1" dirty="0" err="1">
                <a:solidFill>
                  <a:srgbClr val="000080"/>
                </a:solidFill>
              </a:rPr>
              <a:t>foreach</a:t>
            </a:r>
            <a:r>
              <a:rPr lang="fr-FR" sz="1200" dirty="0"/>
              <a:t>(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>
                <a:solidFill>
                  <a:srgbClr val="660E7A"/>
                </a:solidFill>
              </a:rPr>
              <a:t>data </a:t>
            </a:r>
            <a:r>
              <a:rPr lang="fr-FR" sz="1200" b="1" dirty="0">
                <a:solidFill>
                  <a:srgbClr val="000080"/>
                </a:solidFill>
              </a:rPr>
              <a:t>as </a:t>
            </a:r>
            <a:r>
              <a:rPr lang="fr-FR" sz="1200" dirty="0">
                <a:solidFill>
                  <a:srgbClr val="660000"/>
                </a:solidFill>
              </a:rPr>
              <a:t>$data</a:t>
            </a:r>
            <a:r>
              <a:rPr lang="fr-FR" sz="1200" dirty="0"/>
              <a:t>){</a:t>
            </a:r>
            <a:br>
              <a:rPr lang="fr-FR" sz="1200" dirty="0"/>
            </a:br>
            <a:r>
              <a:rPr lang="fr-FR" sz="1200" dirty="0"/>
              <a:t>            </a:t>
            </a:r>
            <a:r>
              <a:rPr lang="fr-FR" sz="1200" dirty="0">
                <a:solidFill>
                  <a:srgbClr val="660000"/>
                </a:solidFill>
              </a:rPr>
              <a:t>$x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660000"/>
                </a:solidFill>
              </a:rPr>
              <a:t>$i </a:t>
            </a:r>
            <a:r>
              <a:rPr lang="fr-FR" sz="1200" dirty="0"/>
              <a:t>*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WidthRatio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    </a:t>
            </a:r>
            <a:r>
              <a:rPr lang="fr-FR" sz="1200" dirty="0">
                <a:solidFill>
                  <a:srgbClr val="660000"/>
                </a:solidFill>
              </a:rPr>
              <a:t>$y </a:t>
            </a:r>
            <a:r>
              <a:rPr lang="fr-FR" sz="1200" dirty="0"/>
              <a:t>=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height</a:t>
            </a:r>
            <a:r>
              <a:rPr lang="fr-FR" sz="1200" b="1" dirty="0">
                <a:solidFill>
                  <a:srgbClr val="660E7A"/>
                </a:solidFill>
              </a:rPr>
              <a:t> </a:t>
            </a:r>
            <a:r>
              <a:rPr lang="fr-FR" sz="1200" dirty="0"/>
              <a:t>- </a:t>
            </a:r>
            <a:r>
              <a:rPr lang="fr-FR" sz="1200" dirty="0">
                <a:solidFill>
                  <a:srgbClr val="660000"/>
                </a:solidFill>
              </a:rPr>
              <a:t>$data </a:t>
            </a:r>
            <a:r>
              <a:rPr lang="fr-FR" sz="1200" dirty="0"/>
              <a:t>*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HeightRatio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dirty="0"/>
              <a:t>           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graphic</a:t>
            </a:r>
            <a:r>
              <a:rPr lang="fr-FR" sz="1200" dirty="0"/>
              <a:t>-&gt;</a:t>
            </a:r>
            <a:r>
              <a:rPr lang="fr-FR" sz="1200" dirty="0" err="1"/>
              <a:t>appenFig</a:t>
            </a:r>
            <a:r>
              <a:rPr lang="fr-FR" sz="1200" dirty="0"/>
              <a:t>(</a:t>
            </a:r>
            <a:br>
              <a:rPr lang="fr-FR" sz="1200" dirty="0"/>
            </a:br>
            <a:r>
              <a:rPr lang="fr-FR" sz="1200" dirty="0"/>
              <a:t>               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Rect</a:t>
            </a:r>
            <a:r>
              <a:rPr lang="fr-FR" sz="1200" dirty="0"/>
              <a:t>(</a:t>
            </a:r>
            <a:br>
              <a:rPr lang="fr-FR" sz="1200" dirty="0"/>
            </a:br>
            <a:r>
              <a:rPr lang="fr-FR" sz="1200" dirty="0"/>
              <a:t>                   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Point(</a:t>
            </a:r>
            <a:r>
              <a:rPr lang="fr-FR" sz="1200" dirty="0">
                <a:solidFill>
                  <a:srgbClr val="660000"/>
                </a:solidFill>
              </a:rPr>
              <a:t>$x </a:t>
            </a:r>
            <a:r>
              <a:rPr lang="fr-FR" sz="1200" dirty="0"/>
              <a:t>+ </a:t>
            </a:r>
            <a:r>
              <a:rPr lang="fr-FR" sz="1200" dirty="0">
                <a:solidFill>
                  <a:srgbClr val="0000FF"/>
                </a:solidFill>
              </a:rPr>
              <a:t>4</a:t>
            </a:r>
            <a:r>
              <a:rPr lang="fr-FR" sz="1200" dirty="0"/>
              <a:t>, </a:t>
            </a:r>
            <a:r>
              <a:rPr lang="fr-FR" sz="1200" dirty="0">
                <a:solidFill>
                  <a:srgbClr val="660000"/>
                </a:solidFill>
              </a:rPr>
              <a:t>$y</a:t>
            </a:r>
            <a:r>
              <a:rPr lang="fr-FR" sz="1200" dirty="0"/>
              <a:t>),</a:t>
            </a:r>
            <a:br>
              <a:rPr lang="fr-FR" sz="1200" dirty="0"/>
            </a:br>
            <a:r>
              <a:rPr lang="fr-FR" sz="1200" dirty="0"/>
              <a:t>                   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Point(				</a:t>
            </a:r>
            <a:r>
              <a:rPr lang="fr-FR" sz="1200" dirty="0">
                <a:solidFill>
                  <a:srgbClr val="660000"/>
                </a:solidFill>
              </a:rPr>
              <a:t>$x </a:t>
            </a:r>
            <a:r>
              <a:rPr lang="fr-FR" sz="1200" dirty="0"/>
              <a:t>+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WidthRatio</a:t>
            </a:r>
            <a:r>
              <a:rPr lang="fr-FR" sz="1200" dirty="0">
                <a:solidFill>
                  <a:srgbClr val="660000"/>
                </a:solidFill>
              </a:rPr>
              <a:t> </a:t>
            </a:r>
            <a:r>
              <a:rPr lang="fr-FR" sz="1200" dirty="0"/>
              <a:t>- </a:t>
            </a:r>
            <a:r>
              <a:rPr lang="fr-FR" sz="1200" dirty="0">
                <a:solidFill>
                  <a:srgbClr val="0000FF"/>
                </a:solidFill>
              </a:rPr>
              <a:t>4</a:t>
            </a:r>
            <a:r>
              <a:rPr lang="fr-FR" sz="1200" dirty="0"/>
              <a:t>, 			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height</a:t>
            </a:r>
            <a:r>
              <a:rPr lang="fr-FR" sz="1200" b="1" dirty="0">
                <a:solidFill>
                  <a:srgbClr val="660E7A"/>
                </a:solidFill>
              </a:rPr>
              <a:t>				</a:t>
            </a:r>
            <a:r>
              <a:rPr lang="fr-FR" sz="1200" dirty="0"/>
              <a:t>)</a:t>
            </a:r>
            <a:br>
              <a:rPr lang="fr-FR" sz="1200" dirty="0"/>
            </a:br>
            <a:r>
              <a:rPr lang="fr-FR" sz="1200" dirty="0"/>
              <a:t>                )</a:t>
            </a:r>
            <a:br>
              <a:rPr lang="fr-FR" sz="1200" dirty="0"/>
            </a:br>
            <a:r>
              <a:rPr lang="fr-FR" sz="1200" dirty="0"/>
              <a:t>            );</a:t>
            </a:r>
            <a:br>
              <a:rPr lang="fr-FR" sz="1200" dirty="0"/>
            </a:br>
            <a:r>
              <a:rPr lang="fr-FR" sz="1200" dirty="0"/>
              <a:t>            </a:t>
            </a:r>
            <a:r>
              <a:rPr lang="fr-FR" sz="1200" dirty="0">
                <a:solidFill>
                  <a:srgbClr val="660000"/>
                </a:solidFill>
              </a:rPr>
              <a:t>$i</a:t>
            </a:r>
            <a:r>
              <a:rPr lang="fr-FR" sz="1200" dirty="0"/>
              <a:t>++;</a:t>
            </a:r>
            <a:br>
              <a:rPr lang="fr-FR" sz="1200" dirty="0"/>
            </a:br>
            <a:r>
              <a:rPr lang="fr-FR" sz="1200" dirty="0"/>
              <a:t>        }</a:t>
            </a:r>
            <a:br>
              <a:rPr lang="fr-FR" sz="1200" dirty="0"/>
            </a:br>
            <a:r>
              <a:rPr lang="fr-FR" sz="1200" dirty="0"/>
              <a:t>        </a:t>
            </a:r>
            <a:r>
              <a:rPr lang="fr-FR" sz="1200" b="1" dirty="0">
                <a:solidFill>
                  <a:srgbClr val="000080"/>
                </a:solidFill>
              </a:rPr>
              <a:t>return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this</a:t>
            </a:r>
            <a:r>
              <a:rPr lang="fr-FR" sz="1200" dirty="0"/>
              <a:t>-&gt;</a:t>
            </a:r>
            <a:r>
              <a:rPr lang="fr-FR" sz="1200" b="1" dirty="0" err="1">
                <a:solidFill>
                  <a:srgbClr val="660E7A"/>
                </a:solidFill>
              </a:rPr>
              <a:t>graphic</a:t>
            </a:r>
            <a:r>
              <a:rPr lang="fr-FR" sz="1200" dirty="0"/>
              <a:t>-&gt;dessiner();</a:t>
            </a:r>
            <a:br>
              <a:rPr lang="fr-FR" sz="1200" dirty="0"/>
            </a:br>
            <a:r>
              <a:rPr lang="fr-FR" sz="1200" dirty="0"/>
              <a:t>    }</a:t>
            </a:r>
            <a:br>
              <a:rPr lang="fr-FR" sz="1200" dirty="0"/>
            </a:br>
            <a:r>
              <a:rPr lang="fr-FR" sz="1200" dirty="0"/>
              <a:t>}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392909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200" b="1" dirty="0">
                <a:solidFill>
                  <a:srgbClr val="000080"/>
                </a:solidFill>
              </a:rPr>
              <a:t>&lt;?</a:t>
            </a:r>
            <a:r>
              <a:rPr lang="fr-FR" sz="1200" b="1" dirty="0" err="1">
                <a:solidFill>
                  <a:srgbClr val="000080"/>
                </a:solidFill>
              </a:rPr>
              <a:t>php</a:t>
            </a:r>
            <a:r>
              <a:rPr lang="fr-FR" sz="1200" b="1" dirty="0">
                <a:solidFill>
                  <a:srgbClr val="000080"/>
                </a:solidFill>
              </a:rPr>
              <a:t>  </a:t>
            </a:r>
            <a:r>
              <a:rPr lang="fr-FR" sz="1200" i="1" dirty="0">
                <a:solidFill>
                  <a:srgbClr val="808080"/>
                </a:solidFill>
              </a:rPr>
              <a:t>// Fichier : test/test_histo.php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b="1" dirty="0" err="1">
                <a:solidFill>
                  <a:srgbClr val="000080"/>
                </a:solidFill>
              </a:rPr>
              <a:t>require_once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008000"/>
                </a:solidFill>
              </a:rPr>
              <a:t>"../autoload.php"</a:t>
            </a:r>
            <a:r>
              <a:rPr lang="fr-FR" sz="1200" dirty="0"/>
              <a:t>;</a:t>
            </a:r>
            <a:br>
              <a:rPr lang="fr-FR" sz="1200" dirty="0"/>
            </a:br>
            <a:br>
              <a:rPr lang="fr-FR" sz="1200" dirty="0"/>
            </a:br>
            <a:r>
              <a:rPr lang="fr-FR" sz="1200" i="1" dirty="0">
                <a:solidFill>
                  <a:srgbClr val="808080"/>
                </a:solidFill>
              </a:rPr>
              <a:t>// Données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dirty="0">
                <a:solidFill>
                  <a:srgbClr val="660000"/>
                </a:solidFill>
              </a:rPr>
              <a:t>$data </a:t>
            </a:r>
            <a:r>
              <a:rPr lang="fr-FR" sz="1200" dirty="0"/>
              <a:t>= [</a:t>
            </a:r>
            <a:r>
              <a:rPr lang="fr-FR" sz="1200" dirty="0">
                <a:solidFill>
                  <a:srgbClr val="0000FF"/>
                </a:solidFill>
              </a:rPr>
              <a:t>198</a:t>
            </a:r>
            <a:r>
              <a:rPr lang="fr-FR" sz="1200" dirty="0"/>
              <a:t>, </a:t>
            </a:r>
            <a:r>
              <a:rPr lang="fr-FR" sz="1200" dirty="0">
                <a:solidFill>
                  <a:srgbClr val="0000FF"/>
                </a:solidFill>
              </a:rPr>
              <a:t>222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90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38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123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290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200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50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130</a:t>
            </a:r>
            <a:r>
              <a:rPr lang="fr-FR" sz="1200" dirty="0"/>
              <a:t>];</a:t>
            </a:r>
            <a:br>
              <a:rPr lang="fr-FR" sz="1200" dirty="0"/>
            </a:br>
            <a:br>
              <a:rPr lang="fr-FR" sz="1200" dirty="0"/>
            </a:br>
            <a:r>
              <a:rPr lang="fr-FR" sz="1200" i="1" dirty="0">
                <a:solidFill>
                  <a:srgbClr val="808080"/>
                </a:solidFill>
              </a:rPr>
              <a:t>// </a:t>
            </a:r>
            <a:r>
              <a:rPr lang="fr-FR" sz="1200" i="1" dirty="0" err="1">
                <a:solidFill>
                  <a:srgbClr val="808080"/>
                </a:solidFill>
              </a:rPr>
              <a:t>Imlémentaion</a:t>
            </a:r>
            <a:r>
              <a:rPr lang="fr-FR" sz="1200" i="1" dirty="0">
                <a:solidFill>
                  <a:srgbClr val="808080"/>
                </a:solidFill>
              </a:rPr>
              <a:t> SVG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histo</a:t>
            </a:r>
            <a:r>
              <a:rPr lang="fr-FR" sz="1200" dirty="0">
                <a:solidFill>
                  <a:srgbClr val="660000"/>
                </a:solidFill>
              </a:rPr>
              <a:t>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Histo</a:t>
            </a:r>
            <a:r>
              <a:rPr lang="fr-FR" sz="1200" dirty="0"/>
              <a:t>(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\dessin\api\</a:t>
            </a:r>
            <a:r>
              <a:rPr lang="fr-FR" sz="1200" dirty="0" err="1"/>
              <a:t>ContextSVGImpl</a:t>
            </a:r>
            <a:r>
              <a:rPr lang="fr-FR" sz="1200" dirty="0"/>
              <a:t>(),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dirty="0">
                <a:solidFill>
                  <a:srgbClr val="660000"/>
                </a:solidFill>
              </a:rPr>
              <a:t>$data</a:t>
            </a:r>
            <a:r>
              <a:rPr lang="fr-FR" sz="1200" dirty="0"/>
              <a:t>,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dirty="0">
                <a:solidFill>
                  <a:srgbClr val="0000FF"/>
                </a:solidFill>
              </a:rPr>
              <a:t>300     </a:t>
            </a:r>
            <a:br>
              <a:rPr lang="fr-FR" sz="1200" dirty="0">
                <a:solidFill>
                  <a:srgbClr val="0000FF"/>
                </a:solidFill>
              </a:rPr>
            </a:b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b="1" dirty="0" err="1">
                <a:solidFill>
                  <a:srgbClr val="000080"/>
                </a:solidFill>
              </a:rPr>
              <a:t>echo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histo</a:t>
            </a:r>
            <a:r>
              <a:rPr lang="fr-FR" sz="1200" dirty="0"/>
              <a:t>-&gt;</a:t>
            </a:r>
            <a:r>
              <a:rPr lang="fr-FR" sz="1200" dirty="0" err="1"/>
              <a:t>render</a:t>
            </a:r>
            <a:r>
              <a:rPr lang="fr-FR" sz="1200" dirty="0"/>
              <a:t>();</a:t>
            </a:r>
            <a:br>
              <a:rPr lang="fr-FR" sz="1200" dirty="0"/>
            </a:br>
            <a:br>
              <a:rPr lang="fr-FR" sz="1200" dirty="0"/>
            </a:br>
            <a:r>
              <a:rPr lang="fr-FR" sz="1200" i="1" dirty="0">
                <a:solidFill>
                  <a:srgbClr val="808080"/>
                </a:solidFill>
              </a:rPr>
              <a:t>// Implémentation Image (GD)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histo</a:t>
            </a:r>
            <a:r>
              <a:rPr lang="fr-FR" sz="1200" dirty="0">
                <a:solidFill>
                  <a:srgbClr val="660000"/>
                </a:solidFill>
              </a:rPr>
              <a:t>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Histo</a:t>
            </a:r>
            <a:r>
              <a:rPr lang="fr-FR" sz="1200" dirty="0"/>
              <a:t>(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\dessin\api\</a:t>
            </a:r>
            <a:r>
              <a:rPr lang="fr-FR" sz="1200" dirty="0" err="1"/>
              <a:t>ContextImgImpl</a:t>
            </a:r>
            <a:r>
              <a:rPr lang="fr-FR" sz="1200" dirty="0"/>
              <a:t>(),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dirty="0">
                <a:solidFill>
                  <a:srgbClr val="660000"/>
                </a:solidFill>
              </a:rPr>
              <a:t>$data</a:t>
            </a:r>
            <a:r>
              <a:rPr lang="fr-FR" sz="1200" dirty="0"/>
              <a:t>,</a:t>
            </a:r>
            <a:br>
              <a:rPr lang="fr-FR" sz="1200" dirty="0"/>
            </a:br>
            <a:r>
              <a:rPr lang="fr-FR" sz="1200" dirty="0"/>
              <a:t>    </a:t>
            </a:r>
            <a:r>
              <a:rPr lang="fr-FR" sz="1200" dirty="0">
                <a:solidFill>
                  <a:srgbClr val="0000FF"/>
                </a:solidFill>
              </a:rPr>
              <a:t>300</a:t>
            </a:r>
            <a:br>
              <a:rPr lang="fr-FR" sz="1200" dirty="0">
                <a:solidFill>
                  <a:srgbClr val="0000FF"/>
                </a:solidFill>
              </a:rPr>
            </a:b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b="1" dirty="0" err="1">
                <a:solidFill>
                  <a:srgbClr val="000080"/>
                </a:solidFill>
              </a:rPr>
              <a:t>echo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008000"/>
                </a:solidFill>
              </a:rPr>
              <a:t>"&lt;</a:t>
            </a:r>
            <a:r>
              <a:rPr lang="fr-FR" sz="1200" b="1" dirty="0" err="1">
                <a:solidFill>
                  <a:srgbClr val="008000"/>
                </a:solidFill>
              </a:rPr>
              <a:t>hr</a:t>
            </a:r>
            <a:r>
              <a:rPr lang="fr-FR" sz="1200" b="1" dirty="0">
                <a:solidFill>
                  <a:srgbClr val="008000"/>
                </a:solidFill>
              </a:rPr>
              <a:t>&gt;&lt;</a:t>
            </a:r>
            <a:r>
              <a:rPr lang="fr-FR" sz="1200" b="1" dirty="0" err="1">
                <a:solidFill>
                  <a:srgbClr val="008000"/>
                </a:solidFill>
              </a:rPr>
              <a:t>img</a:t>
            </a:r>
            <a:r>
              <a:rPr lang="fr-FR" sz="1200" b="1" dirty="0">
                <a:solidFill>
                  <a:srgbClr val="008000"/>
                </a:solidFill>
              </a:rPr>
              <a:t> </a:t>
            </a:r>
            <a:r>
              <a:rPr lang="fr-FR" sz="1200" b="1" dirty="0" err="1">
                <a:solidFill>
                  <a:srgbClr val="008000"/>
                </a:solidFill>
              </a:rPr>
              <a:t>src</a:t>
            </a:r>
            <a:r>
              <a:rPr lang="fr-FR" sz="1200" b="1" dirty="0">
                <a:solidFill>
                  <a:srgbClr val="008000"/>
                </a:solidFill>
              </a:rPr>
              <a:t>='" </a:t>
            </a:r>
            <a:r>
              <a:rPr lang="fr-FR" sz="1200" dirty="0"/>
              <a:t>. </a:t>
            </a:r>
            <a:r>
              <a:rPr lang="fr-FR" sz="1200" dirty="0">
                <a:solidFill>
                  <a:srgbClr val="660000"/>
                </a:solidFill>
              </a:rPr>
              <a:t>$</a:t>
            </a:r>
            <a:r>
              <a:rPr lang="fr-FR" sz="1200" dirty="0" err="1">
                <a:solidFill>
                  <a:srgbClr val="660000"/>
                </a:solidFill>
              </a:rPr>
              <a:t>histo</a:t>
            </a:r>
            <a:r>
              <a:rPr lang="fr-FR" sz="1200" dirty="0"/>
              <a:t>-&gt;</a:t>
            </a:r>
            <a:r>
              <a:rPr lang="fr-FR" sz="1200" dirty="0" err="1"/>
              <a:t>render</a:t>
            </a:r>
            <a:r>
              <a:rPr lang="fr-FR" sz="1200" dirty="0"/>
              <a:t>() . </a:t>
            </a:r>
            <a:r>
              <a:rPr lang="fr-FR" sz="1200" b="1" dirty="0">
                <a:solidFill>
                  <a:srgbClr val="008000"/>
                </a:solidFill>
              </a:rPr>
              <a:t>"' /&gt;"</a:t>
            </a:r>
            <a:r>
              <a:rPr lang="fr-FR" sz="1200" dirty="0"/>
              <a:t>;</a:t>
            </a:r>
            <a:br>
              <a:rPr lang="fr-FR" sz="1200" dirty="0"/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Image 4" descr="test_his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428604"/>
            <a:ext cx="3643338" cy="59788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6" name="Connecteur droit avec flèche 5"/>
          <p:cNvCxnSpPr/>
          <p:nvPr/>
        </p:nvCxnSpPr>
        <p:spPr>
          <a:xfrm flipV="1">
            <a:off x="2143108" y="2571744"/>
            <a:ext cx="257176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3857620" y="5429264"/>
            <a:ext cx="85725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428628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b="1" dirty="0">
                <a:solidFill>
                  <a:srgbClr val="000080"/>
                </a:solidFill>
              </a:rPr>
              <a:t>&lt;?</a:t>
            </a:r>
            <a:r>
              <a:rPr lang="fr-FR" sz="1050" b="1" dirty="0" err="1">
                <a:solidFill>
                  <a:srgbClr val="000080"/>
                </a:solidFill>
              </a:rPr>
              <a:t>php</a:t>
            </a:r>
            <a:r>
              <a:rPr lang="fr-FR" sz="1050" b="1" dirty="0">
                <a:solidFill>
                  <a:srgbClr val="000080"/>
                </a:solidFill>
              </a:rPr>
              <a:t>  </a:t>
            </a:r>
            <a:r>
              <a:rPr lang="fr-FR" sz="1050" i="1" dirty="0">
                <a:solidFill>
                  <a:srgbClr val="808080"/>
                </a:solidFill>
              </a:rPr>
              <a:t>// Fichier </a:t>
            </a:r>
            <a:r>
              <a:rPr lang="fr-FR" sz="1050" i="1" dirty="0" err="1">
                <a:solidFill>
                  <a:srgbClr val="808080"/>
                </a:solidFill>
              </a:rPr>
              <a:t>src</a:t>
            </a:r>
            <a:r>
              <a:rPr lang="fr-FR" sz="1050" i="1" dirty="0">
                <a:solidFill>
                  <a:srgbClr val="808080"/>
                </a:solidFill>
              </a:rPr>
              <a:t>/dessin/Graphique.php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namespace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/>
              <a:t>dessin;</a:t>
            </a: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use </a:t>
            </a:r>
            <a:r>
              <a:rPr lang="fr-FR" sz="1050" dirty="0"/>
              <a:t>dessin\api\</a:t>
            </a:r>
            <a:r>
              <a:rPr lang="fr-FR" sz="1050" dirty="0" err="1"/>
              <a:t>Context</a:t>
            </a:r>
            <a:r>
              <a:rPr lang="fr-FR" sz="1050" dirty="0"/>
              <a:t>;</a:t>
            </a:r>
            <a:br>
              <a:rPr lang="fr-FR" sz="1050" dirty="0"/>
            </a:br>
            <a:br>
              <a:rPr lang="fr-FR" sz="1050" dirty="0"/>
            </a:br>
            <a:r>
              <a:rPr lang="fr-FR" sz="1050" b="1" dirty="0">
                <a:solidFill>
                  <a:srgbClr val="000080"/>
                </a:solidFill>
              </a:rPr>
              <a:t>class </a:t>
            </a:r>
            <a:r>
              <a:rPr lang="fr-FR" sz="1050" dirty="0"/>
              <a:t>Graphique </a:t>
            </a:r>
            <a:r>
              <a:rPr lang="fr-FR" sz="1050" b="1" dirty="0" err="1">
                <a:solidFill>
                  <a:srgbClr val="000080"/>
                </a:solidFill>
              </a:rPr>
              <a:t>implements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/>
              <a:t>\</a:t>
            </a:r>
            <a:r>
              <a:rPr lang="fr-FR" sz="1050" dirty="0" err="1"/>
              <a:t>ArrayAccess</a:t>
            </a:r>
            <a:r>
              <a:rPr lang="fr-FR" sz="1050" dirty="0"/>
              <a:t>{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i="1" dirty="0">
                <a:solidFill>
                  <a:srgbClr val="808080"/>
                </a:solidFill>
              </a:rPr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$figures </a:t>
            </a:r>
            <a:r>
              <a:rPr lang="fr-FR" sz="1050" dirty="0"/>
              <a:t>= </a:t>
            </a:r>
            <a:r>
              <a:rPr lang="fr-FR" sz="1050" b="1" dirty="0" err="1">
                <a:solidFill>
                  <a:srgbClr val="000080"/>
                </a:solidFill>
              </a:rPr>
              <a:t>array</a:t>
            </a:r>
            <a:r>
              <a:rPr lang="fr-FR" sz="1050" dirty="0"/>
              <a:t>();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 err="1">
                <a:solidFill>
                  <a:srgbClr val="000080"/>
                </a:solidFill>
              </a:rPr>
              <a:t>private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>
                <a:solidFill>
                  <a:srgbClr val="660E7A"/>
                </a:solidFill>
              </a:rPr>
              <a:t>$</a:t>
            </a:r>
            <a:r>
              <a:rPr lang="fr-FR" sz="1050" b="1" dirty="0" err="1">
                <a:solidFill>
                  <a:srgbClr val="660E7A"/>
                </a:solidFill>
              </a:rPr>
              <a:t>context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i="1" dirty="0">
                <a:solidFill>
                  <a:srgbClr val="808080"/>
                </a:solidFill>
              </a:rPr>
              <a:t>// . . .	Ici les méthodes déjà implémentées	</a:t>
            </a:r>
          </a:p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50" i="1" dirty="0">
                <a:solidFill>
                  <a:srgbClr val="808080"/>
                </a:solidFill>
              </a:rPr>
              <a:t>	    //  Implémentation de l’interface </a:t>
            </a:r>
            <a:r>
              <a:rPr lang="fr-FR" sz="1050" i="1" dirty="0" err="1">
                <a:solidFill>
                  <a:srgbClr val="808080"/>
                </a:solidFill>
              </a:rPr>
              <a:t>ArrayAcces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>
                <a:solidFill>
                  <a:srgbClr val="000080"/>
                </a:solidFill>
              </a:rPr>
              <a:t>public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offsetExists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b="1" dirty="0" err="1">
                <a:solidFill>
                  <a:srgbClr val="000080"/>
                </a:solidFill>
              </a:rPr>
              <a:t>isset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]);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>
                <a:solidFill>
                  <a:srgbClr val="000080"/>
                </a:solidFill>
              </a:rPr>
              <a:t>public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offsetGet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return</a:t>
            </a:r>
            <a:br>
              <a:rPr lang="fr-FR" sz="1050" b="1" dirty="0">
                <a:solidFill>
                  <a:srgbClr val="000080"/>
                </a:solidFill>
              </a:rPr>
            </a:br>
            <a:r>
              <a:rPr lang="fr-FR" sz="1050" b="1" dirty="0">
                <a:solidFill>
                  <a:srgbClr val="000080"/>
                </a:solidFill>
              </a:rPr>
              <a:t>            </a:t>
            </a:r>
            <a:r>
              <a:rPr lang="fr-FR" sz="1050" b="1" dirty="0" err="1">
                <a:solidFill>
                  <a:srgbClr val="000080"/>
                </a:solidFill>
              </a:rPr>
              <a:t>isset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])</a:t>
            </a:r>
            <a:br>
              <a:rPr lang="fr-FR" sz="1050" dirty="0"/>
            </a:br>
            <a:r>
              <a:rPr lang="fr-FR" sz="1050" dirty="0"/>
              <a:t>                ?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]</a:t>
            </a:r>
            <a:br>
              <a:rPr lang="fr-FR" sz="1050" dirty="0"/>
            </a:br>
            <a:r>
              <a:rPr lang="fr-FR" sz="1050" dirty="0"/>
              <a:t>                :  </a:t>
            </a:r>
            <a:r>
              <a:rPr lang="fr-FR" sz="1050" b="1" dirty="0" err="1">
                <a:solidFill>
                  <a:srgbClr val="000080"/>
                </a:solidFill>
              </a:rPr>
              <a:t>null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>
                <a:solidFill>
                  <a:srgbClr val="000080"/>
                </a:solidFill>
              </a:rPr>
              <a:t>public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offsetSet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, </a:t>
            </a:r>
            <a:r>
              <a:rPr lang="fr-FR" sz="1050" dirty="0">
                <a:solidFill>
                  <a:srgbClr val="660000"/>
                </a:solidFill>
              </a:rPr>
              <a:t>$value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0080"/>
                </a:solidFill>
              </a:rPr>
              <a:t>if</a:t>
            </a:r>
            <a:r>
              <a:rPr lang="fr-FR" sz="1050" dirty="0"/>
              <a:t>(</a:t>
            </a:r>
            <a:r>
              <a:rPr lang="fr-FR" sz="1050" i="1" dirty="0" err="1"/>
              <a:t>is_null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))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[] = </a:t>
            </a:r>
            <a:r>
              <a:rPr lang="fr-FR" sz="1050" dirty="0">
                <a:solidFill>
                  <a:srgbClr val="660000"/>
                </a:solidFill>
              </a:rPr>
              <a:t>$value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 err="1">
                <a:solidFill>
                  <a:srgbClr val="000080"/>
                </a:solidFill>
              </a:rPr>
              <a:t>else</a:t>
            </a:r>
            <a:br>
              <a:rPr lang="fr-FR" sz="1050" b="1" dirty="0">
                <a:solidFill>
                  <a:srgbClr val="000080"/>
                </a:solidFill>
              </a:rPr>
            </a:br>
            <a:r>
              <a:rPr lang="fr-FR" sz="1050" b="1" dirty="0">
                <a:solidFill>
                  <a:srgbClr val="000080"/>
                </a:solidFill>
              </a:rPr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] = </a:t>
            </a:r>
            <a:r>
              <a:rPr lang="fr-FR" sz="1050" dirty="0">
                <a:solidFill>
                  <a:srgbClr val="660000"/>
                </a:solidFill>
              </a:rPr>
              <a:t>$value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>
                <a:solidFill>
                  <a:srgbClr val="000080"/>
                </a:solidFill>
              </a:rPr>
              <a:t>public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offsetUnset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) {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 err="1">
                <a:solidFill>
                  <a:srgbClr val="000080"/>
                </a:solidFill>
              </a:rPr>
              <a:t>unset</a:t>
            </a:r>
            <a:r>
              <a:rPr lang="fr-FR" sz="1050" dirty="0"/>
              <a:t>(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this</a:t>
            </a:r>
            <a:r>
              <a:rPr lang="fr-FR" sz="1050" dirty="0"/>
              <a:t>-&gt;</a:t>
            </a:r>
            <a:r>
              <a:rPr lang="fr-FR" sz="1050" b="1" dirty="0">
                <a:solidFill>
                  <a:srgbClr val="660E7A"/>
                </a:solidFill>
              </a:rPr>
              <a:t>figures</a:t>
            </a:r>
            <a:r>
              <a:rPr lang="fr-FR" sz="1050" dirty="0"/>
              <a:t>[</a:t>
            </a:r>
            <a:r>
              <a:rPr lang="fr-FR" sz="1050" dirty="0">
                <a:solidFill>
                  <a:srgbClr val="660000"/>
                </a:solidFill>
              </a:rPr>
              <a:t>$offset</a:t>
            </a:r>
            <a:r>
              <a:rPr lang="fr-FR" sz="1050" dirty="0"/>
              <a:t>]);</a:t>
            </a:r>
            <a:br>
              <a:rPr lang="fr-FR" sz="1050" dirty="0"/>
            </a:br>
            <a:r>
              <a:rPr lang="fr-FR" sz="1050" dirty="0"/>
              <a:t>    }</a:t>
            </a:r>
            <a:br>
              <a:rPr lang="fr-FR" sz="1050" dirty="0"/>
            </a:br>
            <a:r>
              <a:rPr lang="fr-FR" sz="1050" dirty="0"/>
              <a:t>}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00562" y="428604"/>
            <a:ext cx="4500594" cy="1214446"/>
          </a:xfrm>
          <a:prstGeom prst="wedgeRectCallout">
            <a:avLst>
              <a:gd name="adj1" fmla="val -78971"/>
              <a:gd name="adj2" fmla="val 14589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On utilise le mot clé  « </a:t>
            </a:r>
            <a:r>
              <a:rPr lang="fr-FR" sz="1700" b="1" dirty="0" err="1">
                <a:solidFill>
                  <a:schemeClr val="accent1">
                    <a:lumMod val="75000"/>
                  </a:schemeClr>
                </a:solidFill>
              </a:rPr>
              <a:t>implements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 » pour implémenter une interface.</a:t>
            </a:r>
          </a:p>
          <a:p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L’interface « </a:t>
            </a:r>
            <a:r>
              <a:rPr lang="fr-FR" sz="1700" b="1" dirty="0" err="1">
                <a:solidFill>
                  <a:schemeClr val="accent1">
                    <a:lumMod val="75000"/>
                  </a:schemeClr>
                </a:solidFill>
              </a:rPr>
              <a:t>ArrayAccess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 » est définie dans PHP et a pour espace de nom « </a:t>
            </a:r>
            <a:r>
              <a:rPr lang="fr-FR" sz="1700" b="1" dirty="0">
                <a:solidFill>
                  <a:schemeClr val="accent1">
                    <a:lumMod val="75000"/>
                  </a:schemeClr>
                </a:solidFill>
              </a:rPr>
              <a:t>\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 »</a:t>
            </a:r>
          </a:p>
        </p:txBody>
      </p:sp>
      <p:sp>
        <p:nvSpPr>
          <p:cNvPr id="8" name="Rectangle 7"/>
          <p:cNvSpPr/>
          <p:nvPr/>
        </p:nvSpPr>
        <p:spPr>
          <a:xfrm>
            <a:off x="4500562" y="2000240"/>
            <a:ext cx="4500594" cy="714380"/>
          </a:xfrm>
          <a:prstGeom prst="wedgeRectCallout">
            <a:avLst>
              <a:gd name="adj1" fmla="val -79770"/>
              <a:gd name="adj2" fmla="val 4088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Vérifie si une clé donnée existe</a:t>
            </a:r>
          </a:p>
        </p:txBody>
      </p:sp>
      <p:sp>
        <p:nvSpPr>
          <p:cNvPr id="9" name="Rectangle 8"/>
          <p:cNvSpPr/>
          <p:nvPr/>
        </p:nvSpPr>
        <p:spPr>
          <a:xfrm>
            <a:off x="4500562" y="3071810"/>
            <a:ext cx="4500594" cy="714380"/>
          </a:xfrm>
          <a:prstGeom prst="wedgeRectCallout">
            <a:avLst>
              <a:gd name="adj1" fmla="val -77000"/>
              <a:gd name="adj2" fmla="val -1905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Lecture d’une valeur correspondant à une clé donnée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00562" y="5429264"/>
            <a:ext cx="4500594" cy="642942"/>
          </a:xfrm>
          <a:prstGeom prst="wedgeRectCallout">
            <a:avLst>
              <a:gd name="adj1" fmla="val -82245"/>
              <a:gd name="adj2" fmla="val -94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Destruction de l’entrée du tableau correspondant à une clé donnée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00562" y="4143380"/>
            <a:ext cx="4500594" cy="642942"/>
          </a:xfrm>
          <a:prstGeom prst="wedgeRectCallout">
            <a:avLst>
              <a:gd name="adj1" fmla="val -76848"/>
              <a:gd name="adj2" fmla="val -273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Mise à jour de l’entrée du tableau correspondant à une clé donnée (ou non)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71406" y="71414"/>
            <a:ext cx="3929090" cy="66437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200" b="1" dirty="0">
                <a:solidFill>
                  <a:srgbClr val="000080"/>
                </a:solidFill>
              </a:rPr>
              <a:t>&lt;?</a:t>
            </a:r>
            <a:r>
              <a:rPr lang="fr-FR" sz="1200" b="1" dirty="0" err="1">
                <a:solidFill>
                  <a:srgbClr val="000080"/>
                </a:solidFill>
              </a:rPr>
              <a:t>php</a:t>
            </a:r>
            <a:r>
              <a:rPr lang="fr-FR" sz="1200" b="1" dirty="0">
                <a:solidFill>
                  <a:srgbClr val="000080"/>
                </a:solidFill>
              </a:rPr>
              <a:t>  </a:t>
            </a:r>
            <a:r>
              <a:rPr lang="fr-FR" sz="1200" i="1" dirty="0">
                <a:solidFill>
                  <a:srgbClr val="808080"/>
                </a:solidFill>
              </a:rPr>
              <a:t>// Fichier test/test_graph2.php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b="1" dirty="0" err="1">
                <a:solidFill>
                  <a:srgbClr val="000080"/>
                </a:solidFill>
              </a:rPr>
              <a:t>require_once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008000"/>
                </a:solidFill>
              </a:rPr>
              <a:t>"../autoload.php"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/>
              <a:t>dessin\api\</a:t>
            </a:r>
            <a:r>
              <a:rPr lang="fr-FR" sz="1200" dirty="0" err="1"/>
              <a:t>ContextSVGImpl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/>
              <a:t>dessin\api\</a:t>
            </a:r>
            <a:r>
              <a:rPr lang="fr-FR" sz="1200" dirty="0" err="1"/>
              <a:t>ContextImgImpl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dessin\Graphique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dessin\Point</a:t>
            </a:r>
            <a:r>
              <a:rPr lang="fr-FR" sz="1200" dirty="0"/>
              <a:t>;  </a:t>
            </a: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dessin\Line</a:t>
            </a:r>
            <a:r>
              <a:rPr lang="fr-FR" sz="1200" dirty="0"/>
              <a:t>;</a:t>
            </a:r>
            <a:br>
              <a:rPr lang="fr-FR" sz="1200" dirty="0"/>
            </a:b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/>
              <a:t>dessin\</a:t>
            </a:r>
            <a:r>
              <a:rPr lang="fr-FR" sz="1200" dirty="0" err="1"/>
              <a:t>Circle</a:t>
            </a:r>
            <a:r>
              <a:rPr lang="fr-FR" sz="1200" dirty="0"/>
              <a:t>;  </a:t>
            </a:r>
            <a:r>
              <a:rPr lang="fr-FR" sz="1200" b="1" dirty="0">
                <a:solidFill>
                  <a:srgbClr val="000080"/>
                </a:solidFill>
              </a:rPr>
              <a:t>use </a:t>
            </a:r>
            <a:r>
              <a:rPr lang="fr-FR" sz="1200" dirty="0" err="1"/>
              <a:t>dessin\Rect</a:t>
            </a:r>
            <a:r>
              <a:rPr lang="fr-FR" sz="1200" dirty="0"/>
              <a:t>;</a:t>
            </a:r>
            <a:br>
              <a:rPr lang="fr-FR" sz="1200" dirty="0"/>
            </a:br>
            <a:br>
              <a:rPr lang="fr-FR" sz="1200" dirty="0"/>
            </a:br>
            <a:r>
              <a:rPr lang="fr-FR" sz="1200" dirty="0">
                <a:solidFill>
                  <a:srgbClr val="660000"/>
                </a:solidFill>
              </a:rPr>
              <a:t>$p1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Point(</a:t>
            </a:r>
            <a:r>
              <a:rPr lang="fr-FR" sz="1200" dirty="0">
                <a:solidFill>
                  <a:srgbClr val="0000FF"/>
                </a:solidFill>
              </a:rPr>
              <a:t>80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60</a:t>
            </a: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dirty="0">
                <a:solidFill>
                  <a:srgbClr val="660000"/>
                </a:solidFill>
              </a:rPr>
              <a:t>$p2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Point(</a:t>
            </a:r>
            <a:r>
              <a:rPr lang="fr-FR" sz="1200" dirty="0">
                <a:solidFill>
                  <a:srgbClr val="0000FF"/>
                </a:solidFill>
              </a:rPr>
              <a:t>180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140</a:t>
            </a: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dirty="0">
                <a:solidFill>
                  <a:srgbClr val="660000"/>
                </a:solidFill>
              </a:rPr>
              <a:t>$p3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Point(</a:t>
            </a:r>
            <a:r>
              <a:rPr lang="fr-FR" sz="1200" dirty="0">
                <a:solidFill>
                  <a:srgbClr val="0000FF"/>
                </a:solidFill>
              </a:rPr>
              <a:t>20</a:t>
            </a:r>
            <a:r>
              <a:rPr lang="fr-FR" sz="1200" dirty="0"/>
              <a:t>,</a:t>
            </a:r>
            <a:r>
              <a:rPr lang="fr-FR" sz="1200" dirty="0">
                <a:solidFill>
                  <a:srgbClr val="0000FF"/>
                </a:solidFill>
              </a:rPr>
              <a:t>140</a:t>
            </a:r>
            <a:r>
              <a:rPr lang="fr-FR" sz="1200" dirty="0"/>
              <a:t>);</a:t>
            </a:r>
            <a:br>
              <a:rPr lang="fr-FR" sz="1200" dirty="0"/>
            </a:br>
            <a:br>
              <a:rPr lang="fr-FR" sz="1200" dirty="0"/>
            </a:br>
            <a:r>
              <a:rPr lang="fr-FR" sz="1200" i="1" dirty="0">
                <a:solidFill>
                  <a:srgbClr val="808080"/>
                </a:solidFill>
              </a:rPr>
              <a:t>//  Injection du </a:t>
            </a:r>
            <a:r>
              <a:rPr lang="fr-FR" sz="1200" i="1" dirty="0" err="1">
                <a:solidFill>
                  <a:srgbClr val="808080"/>
                </a:solidFill>
              </a:rPr>
              <a:t>context</a:t>
            </a:r>
            <a:r>
              <a:rPr lang="fr-FR" sz="1200" i="1" dirty="0">
                <a:solidFill>
                  <a:srgbClr val="808080"/>
                </a:solidFill>
              </a:rPr>
              <a:t> SVG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dirty="0">
                <a:solidFill>
                  <a:srgbClr val="660000"/>
                </a:solidFill>
              </a:rPr>
              <a:t>$graph </a:t>
            </a:r>
            <a:r>
              <a:rPr lang="fr-FR" sz="1200" dirty="0"/>
              <a:t>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Graphique(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ContextSVGImpl</a:t>
            </a:r>
            <a:r>
              <a:rPr lang="fr-FR" sz="1200" dirty="0"/>
              <a:t>());</a:t>
            </a:r>
            <a:br>
              <a:rPr lang="fr-FR" sz="1200" dirty="0"/>
            </a:br>
            <a:br>
              <a:rPr lang="fr-FR" sz="1200" dirty="0"/>
            </a:br>
            <a:r>
              <a:rPr lang="fr-FR" sz="1200" i="1" dirty="0">
                <a:solidFill>
                  <a:srgbClr val="808080"/>
                </a:solidFill>
              </a:rPr>
              <a:t>// L'objet se comporte comme un tableau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dirty="0">
                <a:solidFill>
                  <a:srgbClr val="660000"/>
                </a:solidFill>
              </a:rPr>
              <a:t>$graph</a:t>
            </a:r>
            <a:r>
              <a:rPr lang="fr-FR" sz="1200" dirty="0"/>
              <a:t>[] 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/>
              <a:t>Line(</a:t>
            </a:r>
            <a:r>
              <a:rPr lang="fr-FR" sz="1200" dirty="0">
                <a:solidFill>
                  <a:srgbClr val="660000"/>
                </a:solidFill>
              </a:rPr>
              <a:t>$p1</a:t>
            </a:r>
            <a:r>
              <a:rPr lang="fr-FR" sz="1200" dirty="0"/>
              <a:t>, </a:t>
            </a:r>
            <a:r>
              <a:rPr lang="fr-FR" sz="1200" dirty="0">
                <a:solidFill>
                  <a:srgbClr val="660000"/>
                </a:solidFill>
              </a:rPr>
              <a:t>$p3</a:t>
            </a: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dirty="0">
                <a:solidFill>
                  <a:srgbClr val="660000"/>
                </a:solidFill>
              </a:rPr>
              <a:t>$graph</a:t>
            </a:r>
            <a:r>
              <a:rPr lang="fr-FR" sz="1200" dirty="0"/>
              <a:t>[] 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Rect</a:t>
            </a:r>
            <a:r>
              <a:rPr lang="fr-FR" sz="1200" dirty="0"/>
              <a:t>(</a:t>
            </a:r>
            <a:r>
              <a:rPr lang="fr-FR" sz="1200" dirty="0">
                <a:solidFill>
                  <a:srgbClr val="660000"/>
                </a:solidFill>
              </a:rPr>
              <a:t>$p1</a:t>
            </a:r>
            <a:r>
              <a:rPr lang="fr-FR" sz="1200" dirty="0"/>
              <a:t>, </a:t>
            </a:r>
            <a:r>
              <a:rPr lang="fr-FR" sz="1200" dirty="0">
                <a:solidFill>
                  <a:srgbClr val="660000"/>
                </a:solidFill>
              </a:rPr>
              <a:t>$p2</a:t>
            </a:r>
            <a:r>
              <a:rPr lang="fr-FR" sz="1200" dirty="0"/>
              <a:t>);</a:t>
            </a:r>
            <a:br>
              <a:rPr lang="fr-FR" sz="1200" dirty="0"/>
            </a:br>
            <a:r>
              <a:rPr lang="fr-FR" sz="1200" dirty="0">
                <a:solidFill>
                  <a:srgbClr val="660000"/>
                </a:solidFill>
              </a:rPr>
              <a:t>$graph</a:t>
            </a:r>
            <a:r>
              <a:rPr lang="fr-FR" sz="1200" dirty="0"/>
              <a:t>[] = 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Circle</a:t>
            </a:r>
            <a:r>
              <a:rPr lang="fr-FR" sz="1200" dirty="0"/>
              <a:t>(</a:t>
            </a:r>
            <a:r>
              <a:rPr lang="fr-FR" sz="1200" dirty="0">
                <a:solidFill>
                  <a:srgbClr val="660000"/>
                </a:solidFill>
              </a:rPr>
              <a:t>$p1</a:t>
            </a:r>
            <a:r>
              <a:rPr lang="fr-FR" sz="1200" dirty="0"/>
              <a:t>, </a:t>
            </a:r>
            <a:r>
              <a:rPr lang="fr-FR" sz="1200" dirty="0">
                <a:solidFill>
                  <a:srgbClr val="0000FF"/>
                </a:solidFill>
              </a:rPr>
              <a:t>50</a:t>
            </a:r>
            <a:r>
              <a:rPr lang="fr-FR" sz="1200" dirty="0"/>
              <a:t>);</a:t>
            </a:r>
            <a:br>
              <a:rPr lang="fr-FR" sz="1200" dirty="0"/>
            </a:br>
            <a:br>
              <a:rPr lang="fr-FR" sz="1200" dirty="0"/>
            </a:br>
            <a:r>
              <a:rPr lang="fr-FR" sz="1200" b="1" dirty="0" err="1">
                <a:solidFill>
                  <a:srgbClr val="000080"/>
                </a:solidFill>
              </a:rPr>
              <a:t>echo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008000"/>
                </a:solidFill>
              </a:rPr>
              <a:t>"&lt;</a:t>
            </a:r>
            <a:r>
              <a:rPr lang="fr-FR" sz="1200" b="1" dirty="0" err="1">
                <a:solidFill>
                  <a:srgbClr val="008000"/>
                </a:solidFill>
              </a:rPr>
              <a:t>hr</a:t>
            </a:r>
            <a:r>
              <a:rPr lang="fr-FR" sz="1200" b="1" dirty="0">
                <a:solidFill>
                  <a:srgbClr val="008000"/>
                </a:solidFill>
              </a:rPr>
              <a:t>&gt;" </a:t>
            </a:r>
            <a:r>
              <a:rPr lang="fr-FR" sz="1200" dirty="0"/>
              <a:t>. </a:t>
            </a:r>
            <a:r>
              <a:rPr lang="fr-FR" sz="1200" dirty="0">
                <a:solidFill>
                  <a:srgbClr val="660000"/>
                </a:solidFill>
              </a:rPr>
              <a:t>$graph</a:t>
            </a:r>
            <a:r>
              <a:rPr lang="fr-FR" sz="1200" dirty="0"/>
              <a:t>-&gt;dessiner();</a:t>
            </a:r>
            <a:br>
              <a:rPr lang="fr-FR" sz="1200" dirty="0"/>
            </a:br>
            <a:br>
              <a:rPr lang="fr-FR" sz="1200" dirty="0"/>
            </a:br>
            <a:r>
              <a:rPr lang="fr-FR" sz="1200" i="1" dirty="0">
                <a:solidFill>
                  <a:srgbClr val="808080"/>
                </a:solidFill>
              </a:rPr>
              <a:t>//  Injection du </a:t>
            </a:r>
            <a:r>
              <a:rPr lang="fr-FR" sz="1200" i="1" dirty="0" err="1">
                <a:solidFill>
                  <a:srgbClr val="808080"/>
                </a:solidFill>
              </a:rPr>
              <a:t>context</a:t>
            </a:r>
            <a:r>
              <a:rPr lang="fr-FR" sz="1200" i="1" dirty="0">
                <a:solidFill>
                  <a:srgbClr val="808080"/>
                </a:solidFill>
              </a:rPr>
              <a:t> Image</a:t>
            </a:r>
            <a:br>
              <a:rPr lang="fr-FR" sz="1200" i="1" dirty="0">
                <a:solidFill>
                  <a:srgbClr val="808080"/>
                </a:solidFill>
              </a:rPr>
            </a:br>
            <a:r>
              <a:rPr lang="fr-FR" sz="1200" dirty="0">
                <a:solidFill>
                  <a:srgbClr val="660000"/>
                </a:solidFill>
              </a:rPr>
              <a:t>$graph</a:t>
            </a:r>
            <a:r>
              <a:rPr lang="fr-FR" sz="1200" dirty="0"/>
              <a:t>-&gt;</a:t>
            </a:r>
            <a:r>
              <a:rPr lang="fr-FR" sz="1200" dirty="0" err="1"/>
              <a:t>setContext</a:t>
            </a:r>
            <a:r>
              <a:rPr lang="fr-FR" sz="1200" dirty="0"/>
              <a:t>(</a:t>
            </a:r>
            <a:r>
              <a:rPr lang="fr-FR" sz="1200" b="1" dirty="0">
                <a:solidFill>
                  <a:srgbClr val="000080"/>
                </a:solidFill>
              </a:rPr>
              <a:t>new </a:t>
            </a:r>
            <a:r>
              <a:rPr lang="fr-FR" sz="1200" dirty="0" err="1"/>
              <a:t>ContextImgImpl</a:t>
            </a:r>
            <a:r>
              <a:rPr lang="fr-FR" sz="1200" dirty="0"/>
              <a:t>());</a:t>
            </a:r>
            <a:br>
              <a:rPr lang="fr-FR" sz="1200" dirty="0"/>
            </a:br>
            <a:r>
              <a:rPr lang="fr-FR" sz="1200" b="1" dirty="0" err="1">
                <a:solidFill>
                  <a:srgbClr val="000080"/>
                </a:solidFill>
              </a:rPr>
              <a:t>echo</a:t>
            </a:r>
            <a:r>
              <a:rPr lang="fr-FR" sz="1200" b="1" dirty="0">
                <a:solidFill>
                  <a:srgbClr val="000080"/>
                </a:solidFill>
              </a:rPr>
              <a:t> </a:t>
            </a:r>
            <a:r>
              <a:rPr lang="fr-FR" sz="1200" b="1" dirty="0">
                <a:solidFill>
                  <a:srgbClr val="008000"/>
                </a:solidFill>
              </a:rPr>
              <a:t>"&lt;</a:t>
            </a:r>
            <a:r>
              <a:rPr lang="fr-FR" sz="1200" b="1" dirty="0" err="1">
                <a:solidFill>
                  <a:srgbClr val="008000"/>
                </a:solidFill>
              </a:rPr>
              <a:t>hr</a:t>
            </a:r>
            <a:r>
              <a:rPr lang="fr-FR" sz="1200" b="1" dirty="0">
                <a:solidFill>
                  <a:srgbClr val="008000"/>
                </a:solidFill>
              </a:rPr>
              <a:t>&gt;&lt;</a:t>
            </a:r>
            <a:r>
              <a:rPr lang="fr-FR" sz="1200" b="1" dirty="0" err="1">
                <a:solidFill>
                  <a:srgbClr val="008000"/>
                </a:solidFill>
              </a:rPr>
              <a:t>img</a:t>
            </a:r>
            <a:r>
              <a:rPr lang="fr-FR" sz="1200" b="1" dirty="0">
                <a:solidFill>
                  <a:srgbClr val="008000"/>
                </a:solidFill>
              </a:rPr>
              <a:t> </a:t>
            </a:r>
            <a:r>
              <a:rPr lang="fr-FR" sz="1200" b="1" dirty="0" err="1">
                <a:solidFill>
                  <a:srgbClr val="008000"/>
                </a:solidFill>
              </a:rPr>
              <a:t>src</a:t>
            </a:r>
            <a:r>
              <a:rPr lang="fr-FR" sz="1200" b="1" dirty="0">
                <a:solidFill>
                  <a:srgbClr val="008000"/>
                </a:solidFill>
              </a:rPr>
              <a:t>='" </a:t>
            </a:r>
            <a:r>
              <a:rPr lang="fr-FR" sz="1200" dirty="0"/>
              <a:t>. </a:t>
            </a:r>
            <a:r>
              <a:rPr lang="fr-FR" sz="1200" dirty="0">
                <a:solidFill>
                  <a:srgbClr val="660000"/>
                </a:solidFill>
              </a:rPr>
              <a:t>$graph</a:t>
            </a:r>
            <a:r>
              <a:rPr lang="fr-FR" sz="1200" dirty="0"/>
              <a:t>-&gt;dessiner() .</a:t>
            </a:r>
            <a:r>
              <a:rPr lang="fr-FR" sz="1200" b="1" dirty="0">
                <a:solidFill>
                  <a:srgbClr val="008000"/>
                </a:solidFill>
              </a:rPr>
              <a:t>"' /&gt;"</a:t>
            </a:r>
            <a:r>
              <a:rPr lang="fr-FR" sz="1200" dirty="0"/>
              <a:t>;</a:t>
            </a:r>
            <a:br>
              <a:rPr lang="fr-FR" sz="1200" dirty="0"/>
            </a:br>
            <a:br>
              <a:rPr lang="fr-FR" sz="1200" dirty="0"/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Image 3" descr="test_graphiqu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428604"/>
            <a:ext cx="3857652" cy="59996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drawing_ap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357166"/>
            <a:ext cx="7295314" cy="63422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tructure_proj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71414"/>
            <a:ext cx="3396052" cy="6715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point_ob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5414662"/>
            <a:ext cx="1428760" cy="1443338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3571900" cy="6429420"/>
          </a:xfrm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900" b="1" dirty="0">
                <a:solidFill>
                  <a:srgbClr val="000080"/>
                </a:solidFill>
              </a:rPr>
              <a:t>&lt;?</a:t>
            </a:r>
            <a:r>
              <a:rPr lang="fr-FR" sz="900" b="1" dirty="0" err="1">
                <a:solidFill>
                  <a:srgbClr val="000080"/>
                </a:solidFill>
              </a:rPr>
              <a:t>php</a:t>
            </a:r>
            <a:r>
              <a:rPr lang="fr-FR" sz="900" b="1" dirty="0">
                <a:solidFill>
                  <a:srgbClr val="000080"/>
                </a:solidFill>
              </a:rPr>
              <a:t>     </a:t>
            </a:r>
            <a:r>
              <a:rPr lang="fr-FR" sz="900" i="1" dirty="0">
                <a:solidFill>
                  <a:srgbClr val="808080"/>
                </a:solidFill>
              </a:rPr>
              <a:t>// Fichier : </a:t>
            </a:r>
            <a:r>
              <a:rPr lang="fr-FR" sz="900" i="1" dirty="0" err="1">
                <a:solidFill>
                  <a:srgbClr val="808080"/>
                </a:solidFill>
              </a:rPr>
              <a:t>src</a:t>
            </a:r>
            <a:r>
              <a:rPr lang="fr-FR" sz="900" i="1" dirty="0">
                <a:solidFill>
                  <a:srgbClr val="808080"/>
                </a:solidFill>
              </a:rPr>
              <a:t>/</a:t>
            </a:r>
            <a:r>
              <a:rPr lang="fr-FR" sz="900" i="1" dirty="0" err="1">
                <a:solidFill>
                  <a:srgbClr val="808080"/>
                </a:solidFill>
              </a:rPr>
              <a:t>metier</a:t>
            </a:r>
            <a:r>
              <a:rPr lang="fr-FR" sz="900" i="1" dirty="0">
                <a:solidFill>
                  <a:srgbClr val="808080"/>
                </a:solidFill>
              </a:rPr>
              <a:t>/Point.php</a:t>
            </a:r>
            <a:br>
              <a:rPr lang="fr-FR" sz="900" b="1" dirty="0">
                <a:solidFill>
                  <a:srgbClr val="000080"/>
                </a:solidFill>
              </a:rPr>
            </a:br>
            <a:r>
              <a:rPr lang="fr-FR" sz="900" b="1" dirty="0" err="1">
                <a:solidFill>
                  <a:srgbClr val="000080"/>
                </a:solidFill>
              </a:rPr>
              <a:t>namespace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/>
              <a:t>dessin;</a:t>
            </a:r>
            <a:br>
              <a:rPr lang="fr-FR" sz="900" dirty="0"/>
            </a:br>
            <a:r>
              <a:rPr lang="fr-FR" sz="900" b="1" dirty="0">
                <a:solidFill>
                  <a:srgbClr val="000080"/>
                </a:solidFill>
              </a:rPr>
              <a:t>class </a:t>
            </a:r>
            <a:r>
              <a:rPr lang="fr-FR" sz="900" dirty="0"/>
              <a:t>Point</a:t>
            </a:r>
            <a:br>
              <a:rPr lang="fr-FR" sz="900" dirty="0"/>
            </a:br>
            <a:r>
              <a:rPr lang="fr-FR" sz="900" dirty="0"/>
              <a:t>{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i="1" dirty="0">
                <a:solidFill>
                  <a:srgbClr val="808080"/>
                </a:solidFill>
              </a:rPr>
              <a:t>// Attributs (Propriétés)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private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660E7A"/>
                </a:solidFill>
              </a:rPr>
              <a:t>$x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private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660E7A"/>
                </a:solidFill>
              </a:rPr>
              <a:t>$y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i="1" dirty="0">
                <a:solidFill>
                  <a:srgbClr val="808080"/>
                </a:solidFill>
              </a:rPr>
              <a:t>// Constructeur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  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__construct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$x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0000FF"/>
                </a:solidFill>
              </a:rPr>
              <a:t>0</a:t>
            </a:r>
            <a:r>
              <a:rPr lang="fr-FR" sz="900" dirty="0"/>
              <a:t>, </a:t>
            </a:r>
            <a:r>
              <a:rPr lang="fr-FR" sz="900" dirty="0">
                <a:solidFill>
                  <a:srgbClr val="660000"/>
                </a:solidFill>
              </a:rPr>
              <a:t>$y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0000FF"/>
                </a:solidFill>
              </a:rPr>
              <a:t>0</a:t>
            </a:r>
            <a:r>
              <a:rPr lang="fr-FR" sz="900" dirty="0"/>
              <a:t>) 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x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$x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y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$y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i="1" dirty="0">
                <a:solidFill>
                  <a:srgbClr val="808080"/>
                </a:solidFill>
              </a:rPr>
              <a:t>// </a:t>
            </a:r>
            <a:r>
              <a:rPr lang="fr-FR" sz="900" i="1" dirty="0" err="1">
                <a:solidFill>
                  <a:srgbClr val="808080"/>
                </a:solidFill>
              </a:rPr>
              <a:t>Methodes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/>
              <a:t>distance(Point </a:t>
            </a:r>
            <a:r>
              <a:rPr lang="fr-FR" sz="900" dirty="0">
                <a:solidFill>
                  <a:srgbClr val="660000"/>
                </a:solidFill>
              </a:rPr>
              <a:t>$pt</a:t>
            </a:r>
            <a:r>
              <a:rPr lang="fr-FR" sz="900" dirty="0"/>
              <a:t>) 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i="1" dirty="0" err="1"/>
              <a:t>sqrt</a:t>
            </a:r>
            <a:r>
              <a:rPr lang="fr-FR" sz="900" dirty="0"/>
              <a:t>(</a:t>
            </a:r>
            <a:br>
              <a:rPr lang="fr-FR" sz="900" dirty="0"/>
            </a:br>
            <a:r>
              <a:rPr lang="fr-FR" sz="900" dirty="0"/>
              <a:t>            </a:t>
            </a:r>
            <a:r>
              <a:rPr lang="fr-FR" sz="900" i="1" dirty="0" err="1"/>
              <a:t>pow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x </a:t>
            </a:r>
            <a:r>
              <a:rPr lang="fr-FR" sz="900" dirty="0"/>
              <a:t>- </a:t>
            </a:r>
            <a:r>
              <a:rPr lang="fr-FR" sz="900" dirty="0">
                <a:solidFill>
                  <a:srgbClr val="660000"/>
                </a:solidFill>
              </a:rPr>
              <a:t>$pt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x</a:t>
            </a:r>
            <a:r>
              <a:rPr lang="fr-FR" sz="900" dirty="0"/>
              <a:t>, </a:t>
            </a:r>
            <a:r>
              <a:rPr lang="fr-FR" sz="900" dirty="0">
                <a:solidFill>
                  <a:srgbClr val="0000FF"/>
                </a:solidFill>
              </a:rPr>
              <a:t>2</a:t>
            </a:r>
            <a:r>
              <a:rPr lang="fr-FR" sz="900" dirty="0"/>
              <a:t>) +</a:t>
            </a:r>
            <a:br>
              <a:rPr lang="fr-FR" sz="900" dirty="0"/>
            </a:br>
            <a:r>
              <a:rPr lang="fr-FR" sz="900" dirty="0"/>
              <a:t>            </a:t>
            </a:r>
            <a:r>
              <a:rPr lang="fr-FR" sz="900" i="1" dirty="0" err="1"/>
              <a:t>pow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y </a:t>
            </a:r>
            <a:r>
              <a:rPr lang="fr-FR" sz="900" dirty="0"/>
              <a:t>- </a:t>
            </a:r>
            <a:r>
              <a:rPr lang="fr-FR" sz="900" dirty="0">
                <a:solidFill>
                  <a:srgbClr val="660000"/>
                </a:solidFill>
              </a:rPr>
              <a:t>$pt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y</a:t>
            </a:r>
            <a:r>
              <a:rPr lang="fr-FR" sz="900" dirty="0"/>
              <a:t>, </a:t>
            </a:r>
            <a:r>
              <a:rPr lang="fr-FR" sz="900" dirty="0">
                <a:solidFill>
                  <a:srgbClr val="0000FF"/>
                </a:solidFill>
              </a:rPr>
              <a:t>2</a:t>
            </a:r>
            <a:r>
              <a:rPr lang="fr-FR" sz="900" dirty="0"/>
              <a:t>)</a:t>
            </a:r>
            <a:br>
              <a:rPr lang="fr-FR" sz="900" dirty="0"/>
            </a:br>
            <a:r>
              <a:rPr lang="fr-FR" sz="900" dirty="0"/>
              <a:t>        );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i="1" dirty="0">
                <a:solidFill>
                  <a:srgbClr val="808080"/>
                </a:solidFill>
              </a:rPr>
              <a:t>// Getters et Setters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getX</a:t>
            </a:r>
            <a:r>
              <a:rPr lang="fr-FR" sz="900" dirty="0"/>
              <a:t>()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x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setX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$x</a:t>
            </a:r>
            <a:r>
              <a:rPr lang="fr-FR" sz="900" dirty="0"/>
              <a:t>) 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x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$x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getY</a:t>
            </a:r>
            <a:r>
              <a:rPr lang="fr-FR" sz="900" dirty="0"/>
              <a:t>()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b="1" dirty="0">
                <a:solidFill>
                  <a:srgbClr val="000080"/>
                </a:solidFill>
              </a:rPr>
              <a:t>return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y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    </a:t>
            </a:r>
            <a:r>
              <a:rPr lang="fr-FR" sz="900" b="1" dirty="0">
                <a:solidFill>
                  <a:srgbClr val="000080"/>
                </a:solidFill>
              </a:rPr>
              <a:t>public </a:t>
            </a:r>
            <a:r>
              <a:rPr lang="fr-FR" sz="900" b="1" dirty="0" err="1">
                <a:solidFill>
                  <a:srgbClr val="000080"/>
                </a:solidFill>
              </a:rPr>
              <a:t>function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dirty="0" err="1"/>
              <a:t>setY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$y</a:t>
            </a:r>
            <a:r>
              <a:rPr lang="fr-FR" sz="900" dirty="0"/>
              <a:t>)  {</a:t>
            </a:r>
            <a:br>
              <a:rPr lang="fr-FR" sz="900" dirty="0"/>
            </a:br>
            <a:r>
              <a:rPr lang="fr-FR" sz="900" dirty="0"/>
              <a:t>        </a:t>
            </a:r>
            <a:r>
              <a:rPr lang="fr-FR" sz="900" dirty="0">
                <a:solidFill>
                  <a:srgbClr val="660000"/>
                </a:solidFill>
              </a:rPr>
              <a:t>$</a:t>
            </a:r>
            <a:r>
              <a:rPr lang="fr-FR" sz="900" dirty="0" err="1">
                <a:solidFill>
                  <a:srgbClr val="660000"/>
                </a:solidFill>
              </a:rPr>
              <a:t>this</a:t>
            </a:r>
            <a:r>
              <a:rPr lang="fr-FR" sz="900" dirty="0"/>
              <a:t>-&gt;</a:t>
            </a:r>
            <a:r>
              <a:rPr lang="fr-FR" sz="900" b="1" dirty="0">
                <a:solidFill>
                  <a:srgbClr val="660E7A"/>
                </a:solidFill>
              </a:rPr>
              <a:t>y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$y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dirty="0"/>
              <a:t>    }</a:t>
            </a:r>
            <a:br>
              <a:rPr lang="fr-FR" sz="900" dirty="0"/>
            </a:br>
            <a:r>
              <a:rPr lang="fr-FR" sz="900" dirty="0"/>
              <a:t>} </a:t>
            </a:r>
          </a:p>
        </p:txBody>
      </p:sp>
      <p:pic>
        <p:nvPicPr>
          <p:cNvPr id="4" name="Image 3" descr="point_clas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421" y="-24"/>
            <a:ext cx="4235479" cy="1643074"/>
          </a:xfrm>
          <a:prstGeom prst="rect">
            <a:avLst/>
          </a:prstGeom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4000496" y="1643050"/>
            <a:ext cx="4000528" cy="328614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900" b="1" dirty="0">
                <a:solidFill>
                  <a:srgbClr val="000080"/>
                </a:solidFill>
              </a:rPr>
              <a:t>&lt;?</a:t>
            </a:r>
            <a:r>
              <a:rPr lang="fr-FR" sz="900" b="1" dirty="0" err="1">
                <a:solidFill>
                  <a:srgbClr val="000080"/>
                </a:solidFill>
              </a:rPr>
              <a:t>php</a:t>
            </a:r>
            <a:br>
              <a:rPr lang="fr-FR" sz="900" b="1" dirty="0">
                <a:solidFill>
                  <a:srgbClr val="000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// Inclure le code de la classe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b="1" dirty="0" err="1">
                <a:solidFill>
                  <a:srgbClr val="000080"/>
                </a:solidFill>
              </a:rPr>
              <a:t>require_once</a:t>
            </a:r>
            <a:r>
              <a:rPr lang="fr-FR" sz="900" b="1">
                <a:solidFill>
                  <a:srgbClr val="000080"/>
                </a:solidFill>
              </a:rPr>
              <a:t> </a:t>
            </a:r>
            <a:r>
              <a:rPr lang="fr-FR" sz="900" b="1">
                <a:solidFill>
                  <a:srgbClr val="008000"/>
                </a:solidFill>
              </a:rPr>
              <a:t>"../src</a:t>
            </a:r>
            <a:r>
              <a:rPr lang="fr-FR" sz="900" b="1" dirty="0">
                <a:solidFill>
                  <a:srgbClr val="008000"/>
                </a:solidFill>
              </a:rPr>
              <a:t>/dessin/Point.php"</a:t>
            </a:r>
            <a:r>
              <a:rPr lang="fr-FR" sz="900" dirty="0"/>
              <a:t>;</a:t>
            </a:r>
            <a:br>
              <a:rPr lang="fr-FR" sz="900" dirty="0"/>
            </a:br>
            <a:br>
              <a:rPr lang="fr-FR" sz="900" dirty="0"/>
            </a:br>
            <a:r>
              <a:rPr lang="fr-FR" sz="900" i="1" dirty="0">
                <a:solidFill>
                  <a:srgbClr val="808080"/>
                </a:solidFill>
              </a:rPr>
              <a:t>// Utilisation de l'espace de nom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b="1" dirty="0">
                <a:solidFill>
                  <a:srgbClr val="000080"/>
                </a:solidFill>
              </a:rPr>
              <a:t>use </a:t>
            </a:r>
            <a:r>
              <a:rPr lang="fr-FR" sz="900" dirty="0"/>
              <a:t>dessin\Point;</a:t>
            </a:r>
            <a:br>
              <a:rPr lang="fr-FR" sz="900" dirty="0"/>
            </a:br>
            <a:br>
              <a:rPr lang="fr-FR" sz="900" dirty="0"/>
            </a:br>
            <a:r>
              <a:rPr lang="fr-FR" sz="900" i="1" dirty="0">
                <a:solidFill>
                  <a:srgbClr val="808080"/>
                </a:solidFill>
              </a:rPr>
              <a:t>// Instanciation de la classe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dirty="0">
                <a:solidFill>
                  <a:srgbClr val="660000"/>
                </a:solidFill>
              </a:rPr>
              <a:t>$p1 </a:t>
            </a:r>
            <a:r>
              <a:rPr lang="fr-FR" sz="900" dirty="0"/>
              <a:t>= </a:t>
            </a:r>
            <a:r>
              <a:rPr lang="fr-FR" sz="900" b="1" dirty="0">
                <a:solidFill>
                  <a:srgbClr val="000080"/>
                </a:solidFill>
              </a:rPr>
              <a:t>new </a:t>
            </a:r>
            <a:r>
              <a:rPr lang="fr-FR" sz="900" dirty="0"/>
              <a:t>Point(</a:t>
            </a:r>
            <a:r>
              <a:rPr lang="fr-FR" sz="900" dirty="0">
                <a:solidFill>
                  <a:srgbClr val="0000FF"/>
                </a:solidFill>
              </a:rPr>
              <a:t>33.3</a:t>
            </a:r>
            <a:r>
              <a:rPr lang="fr-FR" sz="900" dirty="0"/>
              <a:t>,</a:t>
            </a:r>
            <a:r>
              <a:rPr lang="fr-FR" sz="900" dirty="0">
                <a:solidFill>
                  <a:srgbClr val="0000FF"/>
                </a:solidFill>
              </a:rPr>
              <a:t>60</a:t>
            </a:r>
            <a:r>
              <a:rPr lang="fr-FR" sz="900" dirty="0"/>
              <a:t>);</a:t>
            </a:r>
          </a:p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br>
              <a:rPr lang="fr-FR" sz="400" dirty="0"/>
            </a:br>
            <a:r>
              <a:rPr lang="fr-FR" sz="900" b="1" dirty="0" err="1">
                <a:solidFill>
                  <a:srgbClr val="000080"/>
                </a:solidFill>
              </a:rPr>
              <a:t>echo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008000"/>
                </a:solidFill>
              </a:rPr>
              <a:t>"&lt;</a:t>
            </a:r>
            <a:r>
              <a:rPr lang="fr-FR" sz="900" b="1" dirty="0" err="1">
                <a:solidFill>
                  <a:srgbClr val="008000"/>
                </a:solidFill>
              </a:rPr>
              <a:t>hr</a:t>
            </a:r>
            <a:r>
              <a:rPr lang="fr-FR" sz="900" b="1" dirty="0">
                <a:solidFill>
                  <a:srgbClr val="008000"/>
                </a:solidFill>
              </a:rPr>
              <a:t>&gt;Point[x=" </a:t>
            </a:r>
            <a:r>
              <a:rPr lang="fr-FR" sz="900" dirty="0"/>
              <a:t>. </a:t>
            </a:r>
            <a:r>
              <a:rPr lang="fr-FR" sz="900" dirty="0">
                <a:solidFill>
                  <a:srgbClr val="660000"/>
                </a:solidFill>
              </a:rPr>
              <a:t>$p1</a:t>
            </a:r>
            <a:r>
              <a:rPr lang="fr-FR" sz="900" dirty="0"/>
              <a:t>-&gt;</a:t>
            </a:r>
            <a:r>
              <a:rPr lang="fr-FR" sz="900" dirty="0" err="1"/>
              <a:t>getX</a:t>
            </a:r>
            <a:r>
              <a:rPr lang="fr-FR" sz="900" dirty="0"/>
              <a:t>() .  </a:t>
            </a:r>
            <a:r>
              <a:rPr lang="fr-FR" sz="900" b="1" dirty="0">
                <a:solidFill>
                  <a:srgbClr val="008000"/>
                </a:solidFill>
              </a:rPr>
              <a:t>",y=" </a:t>
            </a:r>
            <a:r>
              <a:rPr lang="fr-FR" sz="900" dirty="0"/>
              <a:t>. </a:t>
            </a:r>
            <a:r>
              <a:rPr lang="fr-FR" sz="900" dirty="0">
                <a:solidFill>
                  <a:srgbClr val="660000"/>
                </a:solidFill>
              </a:rPr>
              <a:t>$p1</a:t>
            </a:r>
            <a:r>
              <a:rPr lang="fr-FR" sz="900" dirty="0"/>
              <a:t>-&gt;</a:t>
            </a:r>
            <a:r>
              <a:rPr lang="fr-FR" sz="900" dirty="0" err="1"/>
              <a:t>getY</a:t>
            </a:r>
            <a:r>
              <a:rPr lang="fr-FR" sz="900" dirty="0"/>
              <a:t>() . </a:t>
            </a:r>
            <a:r>
              <a:rPr lang="fr-FR" sz="900" b="1" dirty="0">
                <a:solidFill>
                  <a:srgbClr val="008000"/>
                </a:solidFill>
              </a:rPr>
              <a:t>"]"</a:t>
            </a:r>
            <a:r>
              <a:rPr lang="fr-FR" sz="900" dirty="0"/>
              <a:t>;</a:t>
            </a:r>
            <a:br>
              <a:rPr lang="fr-FR" sz="900" dirty="0"/>
            </a:br>
            <a:br>
              <a:rPr lang="fr-FR" sz="900" dirty="0"/>
            </a:br>
            <a:r>
              <a:rPr lang="fr-FR" sz="900" i="1" dirty="0">
                <a:solidFill>
                  <a:srgbClr val="808080"/>
                </a:solidFill>
              </a:rPr>
              <a:t>// Distance de $p1 par rapport à [0,0]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dirty="0">
                <a:solidFill>
                  <a:srgbClr val="660000"/>
                </a:solidFill>
              </a:rPr>
              <a:t>$distance </a:t>
            </a:r>
            <a:r>
              <a:rPr lang="fr-FR" sz="900" dirty="0"/>
              <a:t>= </a:t>
            </a:r>
            <a:r>
              <a:rPr lang="fr-FR" sz="900" dirty="0">
                <a:solidFill>
                  <a:srgbClr val="660000"/>
                </a:solidFill>
              </a:rPr>
              <a:t>$p1</a:t>
            </a:r>
            <a:r>
              <a:rPr lang="fr-FR" sz="900" dirty="0"/>
              <a:t>-&gt;distance(</a:t>
            </a:r>
            <a:r>
              <a:rPr lang="fr-FR" sz="900" b="1" dirty="0">
                <a:solidFill>
                  <a:srgbClr val="000080"/>
                </a:solidFill>
              </a:rPr>
              <a:t>new </a:t>
            </a:r>
            <a:r>
              <a:rPr lang="fr-FR" sz="900" dirty="0"/>
              <a:t>Point());</a:t>
            </a:r>
            <a:br>
              <a:rPr lang="fr-FR" sz="900" dirty="0"/>
            </a:br>
            <a:r>
              <a:rPr lang="fr-FR" sz="900" b="1" dirty="0" err="1">
                <a:solidFill>
                  <a:srgbClr val="000080"/>
                </a:solidFill>
              </a:rPr>
              <a:t>echo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008000"/>
                </a:solidFill>
              </a:rPr>
              <a:t>"&lt;</a:t>
            </a:r>
            <a:r>
              <a:rPr lang="fr-FR" sz="900" b="1" dirty="0" err="1">
                <a:solidFill>
                  <a:srgbClr val="008000"/>
                </a:solidFill>
              </a:rPr>
              <a:t>hr</a:t>
            </a:r>
            <a:r>
              <a:rPr lang="fr-FR" sz="900" b="1" dirty="0">
                <a:solidFill>
                  <a:srgbClr val="008000"/>
                </a:solidFill>
              </a:rPr>
              <a:t>&gt;Distance : " </a:t>
            </a:r>
            <a:r>
              <a:rPr lang="fr-FR" sz="900" dirty="0"/>
              <a:t>. </a:t>
            </a:r>
            <a:r>
              <a:rPr lang="fr-FR" sz="900" dirty="0">
                <a:solidFill>
                  <a:srgbClr val="660000"/>
                </a:solidFill>
              </a:rPr>
              <a:t>$distance</a:t>
            </a:r>
            <a:r>
              <a:rPr lang="fr-FR" sz="900" dirty="0"/>
              <a:t>;</a:t>
            </a:r>
            <a:br>
              <a:rPr lang="fr-FR" sz="900" dirty="0"/>
            </a:br>
            <a:r>
              <a:rPr lang="fr-FR" sz="900" b="1" dirty="0" err="1">
                <a:solidFill>
                  <a:srgbClr val="000080"/>
                </a:solidFill>
              </a:rPr>
              <a:t>echo</a:t>
            </a:r>
            <a:r>
              <a:rPr lang="fr-FR" sz="900" b="1" dirty="0">
                <a:solidFill>
                  <a:srgbClr val="000080"/>
                </a:solidFill>
              </a:rPr>
              <a:t> </a:t>
            </a:r>
            <a:r>
              <a:rPr lang="fr-FR" sz="900" b="1" dirty="0">
                <a:solidFill>
                  <a:srgbClr val="008000"/>
                </a:solidFill>
              </a:rPr>
              <a:t>"&lt;</a:t>
            </a:r>
            <a:r>
              <a:rPr lang="fr-FR" sz="900" b="1" dirty="0" err="1">
                <a:solidFill>
                  <a:srgbClr val="008000"/>
                </a:solidFill>
              </a:rPr>
              <a:t>hr</a:t>
            </a:r>
            <a:r>
              <a:rPr lang="fr-FR" sz="900" b="1" dirty="0">
                <a:solidFill>
                  <a:srgbClr val="008000"/>
                </a:solidFill>
              </a:rPr>
              <a:t>&gt;Distance arrondie : " </a:t>
            </a:r>
            <a:r>
              <a:rPr lang="fr-FR" sz="900" dirty="0"/>
              <a:t>. </a:t>
            </a:r>
            <a:r>
              <a:rPr lang="fr-FR" sz="900" i="1" dirty="0"/>
              <a:t>round</a:t>
            </a:r>
            <a:r>
              <a:rPr lang="fr-FR" sz="900" dirty="0"/>
              <a:t>(</a:t>
            </a:r>
            <a:r>
              <a:rPr lang="fr-FR" sz="900" dirty="0">
                <a:solidFill>
                  <a:srgbClr val="660000"/>
                </a:solidFill>
              </a:rPr>
              <a:t>$distance</a:t>
            </a:r>
            <a:r>
              <a:rPr lang="fr-FR" sz="900" dirty="0"/>
              <a:t>, </a:t>
            </a:r>
            <a:r>
              <a:rPr lang="fr-FR" sz="900" dirty="0">
                <a:solidFill>
                  <a:srgbClr val="0000FF"/>
                </a:solidFill>
              </a:rPr>
              <a:t>2</a:t>
            </a:r>
            <a:r>
              <a:rPr lang="fr-FR" sz="900" dirty="0"/>
              <a:t>);</a:t>
            </a:r>
            <a:br>
              <a:rPr lang="fr-FR" sz="900" dirty="0"/>
            </a:b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1428728" y="785794"/>
            <a:ext cx="2571768" cy="7302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5400000" flipH="1" flipV="1">
            <a:off x="3143240" y="4500570"/>
            <a:ext cx="2071702" cy="714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test1p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818" y="5163385"/>
            <a:ext cx="2728197" cy="16232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fr-FR" dirty="0"/>
              <a:t>Héritage &amp; accessibilité </a:t>
            </a:r>
          </a:p>
        </p:txBody>
      </p:sp>
      <p:pic>
        <p:nvPicPr>
          <p:cNvPr id="4" name="Espace réservé du contenu 3" descr="figure_diag_cl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696765"/>
            <a:ext cx="5367062" cy="4518317"/>
          </a:xfrm>
        </p:spPr>
      </p:pic>
      <p:sp>
        <p:nvSpPr>
          <p:cNvPr id="5" name="Rectangle 4"/>
          <p:cNvSpPr/>
          <p:nvPr/>
        </p:nvSpPr>
        <p:spPr>
          <a:xfrm>
            <a:off x="5715008" y="1643050"/>
            <a:ext cx="3000396" cy="500066"/>
          </a:xfrm>
          <a:prstGeom prst="wedgeRectCallout">
            <a:avLst>
              <a:gd name="adj1" fmla="val -114419"/>
              <a:gd name="adj2" fmla="val 2351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Classe Abstraite</a:t>
            </a:r>
          </a:p>
        </p:txBody>
      </p:sp>
      <p:sp>
        <p:nvSpPr>
          <p:cNvPr id="6" name="Rectangle 5"/>
          <p:cNvSpPr/>
          <p:nvPr/>
        </p:nvSpPr>
        <p:spPr>
          <a:xfrm>
            <a:off x="5715008" y="2500306"/>
            <a:ext cx="3000396" cy="928694"/>
          </a:xfrm>
          <a:prstGeom prst="wedgeRectCallout">
            <a:avLst>
              <a:gd name="adj1" fmla="val -116348"/>
              <a:gd name="adj2" fmla="val -2989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Attributs « 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protected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 »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classes filles y accéderont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8" y="3786190"/>
            <a:ext cx="3000396" cy="1071570"/>
          </a:xfrm>
          <a:prstGeom prst="wedgeRectCallout">
            <a:avLst>
              <a:gd name="adj1" fmla="val -110948"/>
              <a:gd name="adj2" fmla="val -78006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Méthodes abstraites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Doivent être implémentées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Par les classes filles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715008" y="5500702"/>
            <a:ext cx="3000396" cy="1071570"/>
          </a:xfrm>
          <a:prstGeom prst="wedgeRectCallout">
            <a:avLst>
              <a:gd name="adj1" fmla="val -55011"/>
              <a:gd name="adj2" fmla="val 1056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classes filles définissent d’autres attributs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4000528" cy="6500858"/>
          </a:xfrm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1100" b="1" dirty="0">
                <a:solidFill>
                  <a:srgbClr val="000080"/>
                </a:solidFill>
              </a:rPr>
              <a:t>&lt;?</a:t>
            </a:r>
            <a:r>
              <a:rPr lang="fr-FR" sz="1100" b="1" dirty="0" err="1">
                <a:solidFill>
                  <a:srgbClr val="000080"/>
                </a:solidFill>
              </a:rPr>
              <a:t>php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i="1" dirty="0">
                <a:solidFill>
                  <a:srgbClr val="808080"/>
                </a:solidFill>
              </a:rPr>
              <a:t>// Fichier :  </a:t>
            </a:r>
            <a:r>
              <a:rPr lang="fr-FR" sz="1100" i="1" dirty="0" err="1">
                <a:solidFill>
                  <a:srgbClr val="808080"/>
                </a:solidFill>
              </a:rPr>
              <a:t>src</a:t>
            </a:r>
            <a:r>
              <a:rPr lang="fr-FR" sz="1100" i="1" dirty="0">
                <a:solidFill>
                  <a:srgbClr val="808080"/>
                </a:solidFill>
              </a:rPr>
              <a:t>/dessin/Figure.php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b="1" dirty="0" err="1">
                <a:solidFill>
                  <a:srgbClr val="000080"/>
                </a:solidFill>
              </a:rPr>
              <a:t>namespace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/>
              <a:t>dessin;</a:t>
            </a:r>
            <a:br>
              <a:rPr lang="fr-FR" sz="1100" dirty="0"/>
            </a:br>
            <a:r>
              <a:rPr lang="fr-FR" sz="1100" i="1" dirty="0">
                <a:solidFill>
                  <a:srgbClr val="808080"/>
                </a:solidFill>
              </a:rPr>
              <a:t>// Classe abstraite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b="1" dirty="0">
                <a:solidFill>
                  <a:srgbClr val="000080"/>
                </a:solidFill>
              </a:rPr>
              <a:t>abstract class </a:t>
            </a:r>
            <a:r>
              <a:rPr lang="fr-FR" sz="1100" dirty="0"/>
              <a:t>Figure  {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Attributs protégés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protected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b="1" dirty="0">
                <a:solidFill>
                  <a:srgbClr val="660E7A"/>
                </a:solidFill>
              </a:rPr>
              <a:t>$</a:t>
            </a:r>
            <a:r>
              <a:rPr lang="fr-FR" sz="1100" b="1" dirty="0" err="1">
                <a:solidFill>
                  <a:srgbClr val="660E7A"/>
                </a:solidFill>
              </a:rPr>
              <a:t>left</a:t>
            </a:r>
            <a:r>
              <a:rPr lang="fr-FR" sz="1100" b="1" dirty="0">
                <a:solidFill>
                  <a:srgbClr val="660E7A"/>
                </a:solidFill>
              </a:rPr>
              <a:t>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0000FF"/>
                </a:solidFill>
              </a:rPr>
              <a:t>0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protected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b="1" dirty="0">
                <a:solidFill>
                  <a:srgbClr val="660E7A"/>
                </a:solidFill>
              </a:rPr>
              <a:t>$top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0000FF"/>
                </a:solidFill>
              </a:rPr>
              <a:t>0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protected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b="1" dirty="0">
                <a:solidFill>
                  <a:srgbClr val="660E7A"/>
                </a:solidFill>
              </a:rPr>
              <a:t>$</a:t>
            </a:r>
            <a:r>
              <a:rPr lang="fr-FR" sz="1100" b="1" dirty="0" err="1">
                <a:solidFill>
                  <a:srgbClr val="660E7A"/>
                </a:solidFill>
              </a:rPr>
              <a:t>width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 err="1">
                <a:solidFill>
                  <a:srgbClr val="000080"/>
                </a:solidFill>
              </a:rPr>
              <a:t>protected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b="1" dirty="0">
                <a:solidFill>
                  <a:srgbClr val="660E7A"/>
                </a:solidFill>
              </a:rPr>
              <a:t>$</a:t>
            </a:r>
            <a:r>
              <a:rPr lang="fr-FR" sz="1100" b="1" dirty="0" err="1">
                <a:solidFill>
                  <a:srgbClr val="660E7A"/>
                </a:solidFill>
              </a:rPr>
              <a:t>height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Constructeur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>
                <a:solidFill>
                  <a:srgbClr val="000080"/>
                </a:solidFill>
              </a:rPr>
              <a:t>public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__construct</a:t>
            </a:r>
            <a:r>
              <a:rPr lang="fr-FR" sz="1100" dirty="0"/>
              <a:t>(</a:t>
            </a:r>
            <a:r>
              <a:rPr lang="fr-FR" sz="1100" dirty="0">
                <a:solidFill>
                  <a:srgbClr val="660000"/>
                </a:solidFill>
              </a:rPr>
              <a:t>$l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$t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$w</a:t>
            </a:r>
            <a:r>
              <a:rPr lang="fr-FR" sz="1100" dirty="0"/>
              <a:t>, </a:t>
            </a:r>
            <a:r>
              <a:rPr lang="fr-FR" sz="1100" dirty="0">
                <a:solidFill>
                  <a:srgbClr val="660000"/>
                </a:solidFill>
              </a:rPr>
              <a:t>$h</a:t>
            </a:r>
            <a:r>
              <a:rPr lang="fr-FR" sz="1100" dirty="0"/>
              <a:t>){</a:t>
            </a:r>
            <a:br>
              <a:rPr lang="fr-FR" sz="1100" dirty="0"/>
            </a:br>
            <a:r>
              <a:rPr lang="fr-FR" sz="1100" dirty="0"/>
              <a:t>       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left</a:t>
            </a:r>
            <a:r>
              <a:rPr lang="fr-FR" sz="1100" b="1" dirty="0">
                <a:solidFill>
                  <a:srgbClr val="660E7A"/>
                </a:solidFill>
              </a:rPr>
              <a:t>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660000"/>
                </a:solidFill>
              </a:rPr>
              <a:t>$l</a:t>
            </a:r>
            <a:r>
              <a:rPr lang="fr-FR" sz="1100" dirty="0"/>
              <a:t>;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>
                <a:solidFill>
                  <a:srgbClr val="660E7A"/>
                </a:solidFill>
              </a:rPr>
              <a:t>top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660000"/>
                </a:solidFill>
              </a:rPr>
              <a:t>$t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   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width</a:t>
            </a:r>
            <a:r>
              <a:rPr lang="fr-FR" sz="1100" b="1" dirty="0">
                <a:solidFill>
                  <a:srgbClr val="660E7A"/>
                </a:solidFill>
              </a:rPr>
              <a:t>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660000"/>
                </a:solidFill>
              </a:rPr>
              <a:t>$w</a:t>
            </a:r>
            <a:r>
              <a:rPr lang="fr-FR" sz="1100" dirty="0"/>
              <a:t>;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height</a:t>
            </a:r>
            <a:r>
              <a:rPr lang="fr-FR" sz="1100" b="1" dirty="0">
                <a:solidFill>
                  <a:srgbClr val="660E7A"/>
                </a:solidFill>
              </a:rPr>
              <a:t>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660000"/>
                </a:solidFill>
              </a:rPr>
              <a:t>$h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}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Méthodes abstraites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>
                <a:solidFill>
                  <a:srgbClr val="000080"/>
                </a:solidFill>
              </a:rPr>
              <a:t>public 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/>
              <a:t>dessiner(api\</a:t>
            </a:r>
            <a:r>
              <a:rPr lang="fr-FR" sz="1100" dirty="0" err="1"/>
              <a:t>Context</a:t>
            </a:r>
            <a:r>
              <a:rPr lang="fr-FR" sz="1100" dirty="0"/>
              <a:t>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ctx</a:t>
            </a:r>
            <a:r>
              <a:rPr lang="fr-FR" sz="1100" dirty="0"/>
              <a:t>);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>
                <a:solidFill>
                  <a:srgbClr val="000080"/>
                </a:solidFill>
              </a:rPr>
              <a:t>public 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/>
              <a:t>surface();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>
                <a:solidFill>
                  <a:srgbClr val="000080"/>
                </a:solidFill>
              </a:rPr>
              <a:t>public abstract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perimetre</a:t>
            </a:r>
            <a:r>
              <a:rPr lang="fr-FR" sz="1100" dirty="0"/>
              <a:t>();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Setters et Getters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i="1" dirty="0">
                <a:solidFill>
                  <a:srgbClr val="808080"/>
                </a:solidFill>
              </a:rPr>
              <a:t>    </a:t>
            </a:r>
            <a:r>
              <a:rPr lang="fr-FR" sz="1100" b="1" dirty="0">
                <a:solidFill>
                  <a:srgbClr val="000080"/>
                </a:solidFill>
              </a:rPr>
              <a:t>public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getLeft</a:t>
            </a:r>
            <a:r>
              <a:rPr lang="fr-FR" sz="1100" dirty="0"/>
              <a:t>() {</a:t>
            </a:r>
            <a:br>
              <a:rPr lang="fr-FR" sz="1100" dirty="0"/>
            </a:br>
            <a:r>
              <a:rPr lang="fr-FR" sz="1100" dirty="0"/>
              <a:t>        </a:t>
            </a:r>
            <a:r>
              <a:rPr lang="fr-FR" sz="1100" b="1" dirty="0">
                <a:solidFill>
                  <a:srgbClr val="000080"/>
                </a:solidFill>
              </a:rPr>
              <a:t>return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left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}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b="1" dirty="0">
                <a:solidFill>
                  <a:srgbClr val="000080"/>
                </a:solidFill>
              </a:rPr>
              <a:t>public </a:t>
            </a:r>
            <a:r>
              <a:rPr lang="fr-FR" sz="1100" b="1" dirty="0" err="1">
                <a:solidFill>
                  <a:srgbClr val="000080"/>
                </a:solidFill>
              </a:rPr>
              <a:t>function</a:t>
            </a:r>
            <a:r>
              <a:rPr lang="fr-FR" sz="1100" b="1" dirty="0">
                <a:solidFill>
                  <a:srgbClr val="000080"/>
                </a:solidFill>
              </a:rPr>
              <a:t> </a:t>
            </a:r>
            <a:r>
              <a:rPr lang="fr-FR" sz="1100" dirty="0" err="1"/>
              <a:t>setLeft</a:t>
            </a:r>
            <a:r>
              <a:rPr lang="fr-FR" sz="1100" dirty="0"/>
              <a:t>(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left</a:t>
            </a:r>
            <a:r>
              <a:rPr lang="fr-FR" sz="1100" dirty="0"/>
              <a:t>) {</a:t>
            </a:r>
            <a:br>
              <a:rPr lang="fr-FR" sz="1100" dirty="0"/>
            </a:br>
            <a:r>
              <a:rPr lang="fr-FR" sz="1100" dirty="0"/>
              <a:t>       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this</a:t>
            </a:r>
            <a:r>
              <a:rPr lang="fr-FR" sz="1100" dirty="0"/>
              <a:t>-&gt;</a:t>
            </a:r>
            <a:r>
              <a:rPr lang="fr-FR" sz="1100" b="1" dirty="0" err="1">
                <a:solidFill>
                  <a:srgbClr val="660E7A"/>
                </a:solidFill>
              </a:rPr>
              <a:t>left</a:t>
            </a:r>
            <a:r>
              <a:rPr lang="fr-FR" sz="1100" b="1" dirty="0">
                <a:solidFill>
                  <a:srgbClr val="660E7A"/>
                </a:solidFill>
              </a:rPr>
              <a:t> </a:t>
            </a:r>
            <a:r>
              <a:rPr lang="fr-FR" sz="1100" dirty="0"/>
              <a:t>= </a:t>
            </a:r>
            <a:r>
              <a:rPr lang="fr-FR" sz="1100" dirty="0">
                <a:solidFill>
                  <a:srgbClr val="660000"/>
                </a:solidFill>
              </a:rPr>
              <a:t>$</a:t>
            </a:r>
            <a:r>
              <a:rPr lang="fr-FR" sz="1100" dirty="0" err="1">
                <a:solidFill>
                  <a:srgbClr val="660000"/>
                </a:solidFill>
              </a:rPr>
              <a:t>left</a:t>
            </a:r>
            <a:r>
              <a:rPr lang="fr-FR" sz="1100" dirty="0"/>
              <a:t>;</a:t>
            </a:r>
            <a:br>
              <a:rPr lang="fr-FR" sz="1100" dirty="0"/>
            </a:br>
            <a:r>
              <a:rPr lang="fr-FR" sz="1100" dirty="0"/>
              <a:t>    }</a:t>
            </a:r>
            <a:br>
              <a:rPr lang="fr-FR" sz="1100" dirty="0"/>
            </a:br>
            <a:r>
              <a:rPr lang="fr-FR" sz="1100" dirty="0"/>
              <a:t>    </a:t>
            </a:r>
            <a:r>
              <a:rPr lang="fr-FR" sz="1100" i="1" dirty="0">
                <a:solidFill>
                  <a:srgbClr val="808080"/>
                </a:solidFill>
              </a:rPr>
              <a:t>// pareil pour les autres attributs</a:t>
            </a:r>
            <a:br>
              <a:rPr lang="fr-FR" sz="1100" i="1" dirty="0">
                <a:solidFill>
                  <a:srgbClr val="808080"/>
                </a:solidFill>
              </a:rPr>
            </a:br>
            <a:r>
              <a:rPr lang="fr-FR" sz="1100" dirty="0"/>
              <a:t>}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0" y="928670"/>
            <a:ext cx="4429156" cy="500066"/>
          </a:xfrm>
          <a:prstGeom prst="wedgeRectCallout">
            <a:avLst>
              <a:gd name="adj1" fmla="val -91839"/>
              <a:gd name="adj2" fmla="val -27911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Classe Abstraite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214290"/>
            <a:ext cx="4429156" cy="500066"/>
          </a:xfrm>
          <a:prstGeom prst="wedgeRectCallout">
            <a:avLst>
              <a:gd name="adj1" fmla="val -98936"/>
              <a:gd name="adj2" fmla="val 32089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Déclaration de l’espace de nom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714488"/>
            <a:ext cx="4429156" cy="714380"/>
          </a:xfrm>
          <a:prstGeom prst="wedgeRectCallout">
            <a:avLst>
              <a:gd name="adj1" fmla="val -91839"/>
              <a:gd name="adj2" fmla="val -27911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Attributs protégés. Peuvent avoir des valeurs par défaut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643182"/>
            <a:ext cx="4429156" cy="500066"/>
          </a:xfrm>
          <a:prstGeom prst="wedgeRectCallout">
            <a:avLst>
              <a:gd name="adj1" fmla="val -67968"/>
              <a:gd name="adj2" fmla="val 6375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Constructeur (Méthode magique!)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3500438"/>
            <a:ext cx="4429156" cy="500066"/>
          </a:xfrm>
          <a:prstGeom prst="wedgeRectCallout">
            <a:avLst>
              <a:gd name="adj1" fmla="val -58613"/>
              <a:gd name="adj2" fmla="val 2923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Méthodes abstraites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0" y="4572008"/>
            <a:ext cx="4429156" cy="500066"/>
          </a:xfrm>
          <a:prstGeom prst="wedgeRectCallout">
            <a:avLst>
              <a:gd name="adj1" fmla="val -80227"/>
              <a:gd name="adj2" fmla="val 5780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Getters et Setters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00562" y="5286388"/>
            <a:ext cx="4429156" cy="1428760"/>
          </a:xfrm>
          <a:prstGeom prst="wedgeRectCallout">
            <a:avLst>
              <a:gd name="adj1" fmla="val -82807"/>
              <a:gd name="adj2" fmla="val 2023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Ici on peut créer une fonction protégée utilitaire (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Helper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) qui reçoit deux points comme paramètres et retourne un tableau associatif contenant 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left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, top,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width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height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214290"/>
            <a:ext cx="4286280" cy="6500858"/>
          </a:xfrm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1050" i="1" dirty="0">
                <a:solidFill>
                  <a:srgbClr val="808080"/>
                </a:solidFill>
              </a:rPr>
              <a:t>	</a:t>
            </a:r>
            <a:r>
              <a:rPr lang="fr-FR" sz="900" i="1" dirty="0">
                <a:solidFill>
                  <a:srgbClr val="808080"/>
                </a:solidFill>
              </a:rPr>
              <a:t>/**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* Méthode </a:t>
            </a:r>
            <a:r>
              <a:rPr lang="fr-FR" sz="900" i="1" dirty="0" err="1">
                <a:solidFill>
                  <a:srgbClr val="808080"/>
                </a:solidFill>
              </a:rPr>
              <a:t>Helper</a:t>
            </a:r>
            <a:r>
              <a:rPr lang="fr-FR" sz="900" i="1" dirty="0">
                <a:solidFill>
                  <a:srgbClr val="808080"/>
                </a:solidFill>
              </a:rPr>
              <a:t> </a:t>
            </a:r>
            <a:r>
              <a:rPr lang="fr-FR" sz="900" i="1" dirty="0" err="1">
                <a:solidFill>
                  <a:srgbClr val="808080"/>
                </a:solidFill>
              </a:rPr>
              <a:t>getDimensions</a:t>
            </a:r>
            <a:r>
              <a:rPr lang="fr-FR" sz="900" i="1" dirty="0">
                <a:solidFill>
                  <a:srgbClr val="808080"/>
                </a:solidFill>
              </a:rPr>
              <a:t>()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* </a:t>
            </a:r>
            <a:r>
              <a:rPr lang="fr-FR" sz="900" b="1" i="1" dirty="0">
                <a:solidFill>
                  <a:srgbClr val="808080"/>
                </a:solidFill>
              </a:rPr>
              <a:t>@</a:t>
            </a:r>
            <a:r>
              <a:rPr lang="fr-FR" sz="900" b="1" i="1" dirty="0" err="1">
                <a:solidFill>
                  <a:srgbClr val="808080"/>
                </a:solidFill>
              </a:rPr>
              <a:t>param</a:t>
            </a:r>
            <a:r>
              <a:rPr lang="fr-FR" sz="900" b="1" i="1" dirty="0">
                <a:solidFill>
                  <a:srgbClr val="808080"/>
                </a:solidFill>
              </a:rPr>
              <a:t> </a:t>
            </a:r>
            <a:r>
              <a:rPr lang="fr-FR" sz="900" i="1" dirty="0">
                <a:solidFill>
                  <a:srgbClr val="808080"/>
                </a:solidFill>
              </a:rPr>
              <a:t>Point $p1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* </a:t>
            </a:r>
            <a:r>
              <a:rPr lang="fr-FR" sz="900" b="1" i="1" dirty="0">
                <a:solidFill>
                  <a:srgbClr val="808080"/>
                </a:solidFill>
              </a:rPr>
              <a:t>@</a:t>
            </a:r>
            <a:r>
              <a:rPr lang="fr-FR" sz="900" b="1" i="1" dirty="0" err="1">
                <a:solidFill>
                  <a:srgbClr val="808080"/>
                </a:solidFill>
              </a:rPr>
              <a:t>param</a:t>
            </a:r>
            <a:r>
              <a:rPr lang="fr-FR" sz="900" b="1" i="1" dirty="0">
                <a:solidFill>
                  <a:srgbClr val="808080"/>
                </a:solidFill>
              </a:rPr>
              <a:t> </a:t>
            </a:r>
            <a:r>
              <a:rPr lang="fr-FR" sz="900" i="1" dirty="0">
                <a:solidFill>
                  <a:srgbClr val="808080"/>
                </a:solidFill>
              </a:rPr>
              <a:t>Point $p2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* </a:t>
            </a:r>
            <a:r>
              <a:rPr lang="fr-FR" sz="900" b="1" i="1" dirty="0">
                <a:solidFill>
                  <a:srgbClr val="808080"/>
                </a:solidFill>
              </a:rPr>
              <a:t>@return </a:t>
            </a:r>
            <a:r>
              <a:rPr lang="fr-FR" sz="900" i="1" dirty="0" err="1">
                <a:solidFill>
                  <a:srgbClr val="808080"/>
                </a:solidFill>
              </a:rPr>
              <a:t>array</a:t>
            </a:r>
            <a:br>
              <a:rPr lang="fr-FR" sz="900" i="1" dirty="0">
                <a:solidFill>
                  <a:srgbClr val="808080"/>
                </a:solidFill>
              </a:rPr>
            </a:br>
            <a:r>
              <a:rPr lang="fr-FR" sz="900" i="1" dirty="0">
                <a:solidFill>
                  <a:srgbClr val="808080"/>
                </a:solidFill>
              </a:rPr>
              <a:t> */</a:t>
            </a:r>
            <a:br>
              <a:rPr lang="fr-FR" sz="1050" i="1" dirty="0">
                <a:solidFill>
                  <a:srgbClr val="808080"/>
                </a:solidFill>
              </a:rPr>
            </a:br>
            <a:r>
              <a:rPr lang="fr-FR" sz="1050" b="1" dirty="0" err="1">
                <a:solidFill>
                  <a:srgbClr val="000080"/>
                </a:solidFill>
              </a:rPr>
              <a:t>protected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b="1" dirty="0" err="1">
                <a:solidFill>
                  <a:srgbClr val="000080"/>
                </a:solidFill>
              </a:rPr>
              <a:t>function</a:t>
            </a:r>
            <a:r>
              <a:rPr lang="fr-FR" sz="1050" b="1" dirty="0">
                <a:solidFill>
                  <a:srgbClr val="000080"/>
                </a:solidFill>
              </a:rPr>
              <a:t> </a:t>
            </a:r>
            <a:r>
              <a:rPr lang="fr-FR" sz="1050" dirty="0" err="1"/>
              <a:t>getDimensions</a:t>
            </a:r>
            <a:r>
              <a:rPr lang="fr-FR" sz="1050" dirty="0"/>
              <a:t>(Point 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, Point </a:t>
            </a:r>
            <a:r>
              <a:rPr lang="fr-FR" sz="1050" dirty="0">
                <a:solidFill>
                  <a:srgbClr val="660000"/>
                </a:solidFill>
              </a:rPr>
              <a:t>$p2</a:t>
            </a:r>
            <a:r>
              <a:rPr lang="fr-FR" sz="1050" dirty="0"/>
              <a:t>){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left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i="1" dirty="0"/>
              <a:t>min</a:t>
            </a:r>
            <a:r>
              <a:rPr lang="fr-FR" sz="1050" dirty="0"/>
              <a:t>([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-&gt;</a:t>
            </a:r>
            <a:r>
              <a:rPr lang="fr-FR" sz="1050" dirty="0" err="1"/>
              <a:t>getX</a:t>
            </a:r>
            <a:r>
              <a:rPr lang="fr-FR" sz="1050" dirty="0"/>
              <a:t>(), 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$p2</a:t>
            </a:r>
            <a:r>
              <a:rPr lang="fr-FR" sz="1050" dirty="0"/>
              <a:t>-&gt;</a:t>
            </a:r>
            <a:r>
              <a:rPr lang="fr-FR" sz="1050" dirty="0" err="1"/>
              <a:t>getX</a:t>
            </a:r>
            <a:r>
              <a:rPr lang="fr-FR" sz="1050" dirty="0"/>
              <a:t>()</a:t>
            </a:r>
            <a:br>
              <a:rPr lang="fr-FR" sz="1050" dirty="0"/>
            </a:br>
            <a:r>
              <a:rPr lang="fr-FR" sz="1050" dirty="0"/>
              <a:t>    ]);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width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i="1" dirty="0"/>
              <a:t>max</a:t>
            </a:r>
            <a:r>
              <a:rPr lang="fr-FR" sz="1050" dirty="0"/>
              <a:t>([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-&gt;</a:t>
            </a:r>
            <a:r>
              <a:rPr lang="fr-FR" sz="1050" dirty="0" err="1"/>
              <a:t>getX</a:t>
            </a:r>
            <a:r>
              <a:rPr lang="fr-FR" sz="1050" dirty="0"/>
              <a:t>(), 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$p2</a:t>
            </a:r>
            <a:r>
              <a:rPr lang="fr-FR" sz="1050" dirty="0"/>
              <a:t>-&gt;</a:t>
            </a:r>
            <a:r>
              <a:rPr lang="fr-FR" sz="1050" dirty="0" err="1"/>
              <a:t>getX</a:t>
            </a:r>
            <a:r>
              <a:rPr lang="fr-FR" sz="1050" dirty="0"/>
              <a:t>()</a:t>
            </a:r>
            <a:br>
              <a:rPr lang="fr-FR" sz="1050" dirty="0"/>
            </a:br>
            <a:r>
              <a:rPr lang="fr-FR" sz="1050" dirty="0"/>
              <a:t>        ])-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left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dirty="0">
                <a:solidFill>
                  <a:srgbClr val="660000"/>
                </a:solidFill>
              </a:rPr>
              <a:t>$top </a:t>
            </a:r>
            <a:r>
              <a:rPr lang="fr-FR" sz="1050" dirty="0"/>
              <a:t>= </a:t>
            </a:r>
            <a:r>
              <a:rPr lang="fr-FR" sz="1050" i="1" dirty="0"/>
              <a:t>min</a:t>
            </a:r>
            <a:r>
              <a:rPr lang="fr-FR" sz="1050" dirty="0"/>
              <a:t>([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-&gt;</a:t>
            </a:r>
            <a:r>
              <a:rPr lang="fr-FR" sz="1050" dirty="0" err="1"/>
              <a:t>getY</a:t>
            </a:r>
            <a:r>
              <a:rPr lang="fr-FR" sz="1050" dirty="0"/>
              <a:t>(), 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dirty="0">
                <a:solidFill>
                  <a:srgbClr val="660000"/>
                </a:solidFill>
              </a:rPr>
              <a:t>$p2</a:t>
            </a:r>
            <a:r>
              <a:rPr lang="fr-FR" sz="1050" dirty="0"/>
              <a:t>-&gt;</a:t>
            </a:r>
            <a:r>
              <a:rPr lang="fr-FR" sz="1050" dirty="0" err="1"/>
              <a:t>getY</a:t>
            </a:r>
            <a:r>
              <a:rPr lang="fr-FR" sz="1050" dirty="0"/>
              <a:t>()</a:t>
            </a:r>
            <a:br>
              <a:rPr lang="fr-FR" sz="1050" dirty="0"/>
            </a:br>
            <a:r>
              <a:rPr lang="fr-FR" sz="1050" dirty="0"/>
              <a:t>    ]);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height</a:t>
            </a:r>
            <a:r>
              <a:rPr lang="fr-FR" sz="1050" dirty="0">
                <a:solidFill>
                  <a:srgbClr val="660000"/>
                </a:solidFill>
              </a:rPr>
              <a:t> </a:t>
            </a:r>
            <a:r>
              <a:rPr lang="fr-FR" sz="1050" dirty="0"/>
              <a:t>= </a:t>
            </a:r>
            <a:r>
              <a:rPr lang="fr-FR" sz="1050" i="1" dirty="0"/>
              <a:t>max</a:t>
            </a:r>
            <a:r>
              <a:rPr lang="fr-FR" sz="1050" dirty="0"/>
              <a:t>([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$p1</a:t>
            </a:r>
            <a:r>
              <a:rPr lang="fr-FR" sz="1050" dirty="0"/>
              <a:t>-&gt;</a:t>
            </a:r>
            <a:r>
              <a:rPr lang="fr-FR" sz="1050" dirty="0" err="1"/>
              <a:t>getY</a:t>
            </a:r>
            <a:r>
              <a:rPr lang="fr-FR" sz="1050" dirty="0"/>
              <a:t>(), </a:t>
            </a:r>
            <a:br>
              <a:rPr lang="fr-FR" sz="1050" dirty="0"/>
            </a:br>
            <a:r>
              <a:rPr lang="fr-FR" sz="1050" dirty="0"/>
              <a:t>            </a:t>
            </a:r>
            <a:r>
              <a:rPr lang="fr-FR" sz="1050" dirty="0">
                <a:solidFill>
                  <a:srgbClr val="660000"/>
                </a:solidFill>
              </a:rPr>
              <a:t>$p2</a:t>
            </a:r>
            <a:r>
              <a:rPr lang="fr-FR" sz="1050" dirty="0"/>
              <a:t>-&gt;</a:t>
            </a:r>
            <a:r>
              <a:rPr lang="fr-FR" sz="1050" dirty="0" err="1"/>
              <a:t>getY</a:t>
            </a:r>
            <a:r>
              <a:rPr lang="fr-FR" sz="1050" dirty="0"/>
              <a:t>()</a:t>
            </a:r>
            <a:br>
              <a:rPr lang="fr-FR" sz="1050" dirty="0"/>
            </a:br>
            <a:r>
              <a:rPr lang="fr-FR" sz="1050" dirty="0"/>
              <a:t>        ])- </a:t>
            </a:r>
            <a:r>
              <a:rPr lang="fr-FR" sz="1050" dirty="0">
                <a:solidFill>
                  <a:srgbClr val="660000"/>
                </a:solidFill>
              </a:rPr>
              <a:t>$top</a:t>
            </a:r>
            <a:r>
              <a:rPr lang="fr-FR" sz="1050" dirty="0"/>
              <a:t>;</a:t>
            </a:r>
            <a:br>
              <a:rPr lang="fr-FR" sz="1050" dirty="0"/>
            </a:br>
            <a:r>
              <a:rPr lang="fr-FR" sz="1050" dirty="0"/>
              <a:t>    </a:t>
            </a:r>
            <a:r>
              <a:rPr lang="fr-FR" sz="1050" b="1" dirty="0">
                <a:solidFill>
                  <a:srgbClr val="000080"/>
                </a:solidFill>
              </a:rPr>
              <a:t>return </a:t>
            </a:r>
            <a:r>
              <a:rPr lang="fr-FR" sz="1050" dirty="0"/>
              <a:t>[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b="1" dirty="0" err="1">
                <a:solidFill>
                  <a:srgbClr val="008000"/>
                </a:solidFill>
              </a:rPr>
              <a:t>left</a:t>
            </a:r>
            <a:r>
              <a:rPr lang="fr-FR" sz="1050" b="1" dirty="0">
                <a:solidFill>
                  <a:srgbClr val="008000"/>
                </a:solidFill>
              </a:rPr>
              <a:t>"    </a:t>
            </a:r>
            <a:r>
              <a:rPr lang="fr-FR" sz="1050" dirty="0"/>
              <a:t>=&gt;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left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8000"/>
                </a:solidFill>
              </a:rPr>
              <a:t>"top"     </a:t>
            </a:r>
            <a:r>
              <a:rPr lang="fr-FR" sz="1050" dirty="0"/>
              <a:t>=&gt; </a:t>
            </a:r>
            <a:r>
              <a:rPr lang="fr-FR" sz="1050" dirty="0">
                <a:solidFill>
                  <a:srgbClr val="660000"/>
                </a:solidFill>
              </a:rPr>
              <a:t>$top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b="1" dirty="0" err="1">
                <a:solidFill>
                  <a:srgbClr val="008000"/>
                </a:solidFill>
              </a:rPr>
              <a:t>width</a:t>
            </a:r>
            <a:r>
              <a:rPr lang="fr-FR" sz="1050" b="1" dirty="0">
                <a:solidFill>
                  <a:srgbClr val="008000"/>
                </a:solidFill>
              </a:rPr>
              <a:t>"   </a:t>
            </a:r>
            <a:r>
              <a:rPr lang="fr-FR" sz="1050" dirty="0"/>
              <a:t>=&gt;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width</a:t>
            </a:r>
            <a:r>
              <a:rPr lang="fr-FR" sz="1050" dirty="0"/>
              <a:t>,</a:t>
            </a:r>
            <a:br>
              <a:rPr lang="fr-FR" sz="1050" dirty="0"/>
            </a:br>
            <a:r>
              <a:rPr lang="fr-FR" sz="1050" dirty="0"/>
              <a:t>        </a:t>
            </a:r>
            <a:r>
              <a:rPr lang="fr-FR" sz="1050" b="1" dirty="0">
                <a:solidFill>
                  <a:srgbClr val="008000"/>
                </a:solidFill>
              </a:rPr>
              <a:t>"</a:t>
            </a:r>
            <a:r>
              <a:rPr lang="fr-FR" sz="1050" b="1" dirty="0" err="1">
                <a:solidFill>
                  <a:srgbClr val="008000"/>
                </a:solidFill>
              </a:rPr>
              <a:t>height</a:t>
            </a:r>
            <a:r>
              <a:rPr lang="fr-FR" sz="1050" b="1" dirty="0">
                <a:solidFill>
                  <a:srgbClr val="008000"/>
                </a:solidFill>
              </a:rPr>
              <a:t>"  </a:t>
            </a:r>
            <a:r>
              <a:rPr lang="fr-FR" sz="1050" dirty="0"/>
              <a:t>=&gt; </a:t>
            </a:r>
            <a:r>
              <a:rPr lang="fr-FR" sz="1050" dirty="0">
                <a:solidFill>
                  <a:srgbClr val="660000"/>
                </a:solidFill>
              </a:rPr>
              <a:t>$</a:t>
            </a:r>
            <a:r>
              <a:rPr lang="fr-FR" sz="1050" dirty="0" err="1">
                <a:solidFill>
                  <a:srgbClr val="660000"/>
                </a:solidFill>
              </a:rPr>
              <a:t>height</a:t>
            </a:r>
            <a:br>
              <a:rPr lang="fr-FR" sz="1050" dirty="0">
                <a:solidFill>
                  <a:srgbClr val="660000"/>
                </a:solidFill>
              </a:rPr>
            </a:br>
            <a:r>
              <a:rPr lang="fr-FR" sz="1050" dirty="0">
                <a:solidFill>
                  <a:srgbClr val="660000"/>
                </a:solidFill>
              </a:rPr>
              <a:t>    </a:t>
            </a:r>
            <a:r>
              <a:rPr lang="fr-FR" sz="1050" dirty="0"/>
              <a:t>];</a:t>
            </a:r>
            <a:br>
              <a:rPr lang="fr-FR" sz="1050" dirty="0"/>
            </a:br>
            <a:r>
              <a:rPr lang="fr-FR" sz="1050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142984"/>
            <a:ext cx="4429156" cy="1285884"/>
          </a:xfrm>
          <a:prstGeom prst="wedgeRectCallout">
            <a:avLst>
              <a:gd name="adj1" fmla="val -70550"/>
              <a:gd name="adj2" fmla="val -5013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Veillez à commenter votre code :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Certains IDE utilisent les commentaires pour déterminer les types de paramètres et le type retourné. Et +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928934"/>
            <a:ext cx="4429156" cy="1500198"/>
          </a:xfrm>
          <a:prstGeom prst="wedgeRectCallout">
            <a:avLst>
              <a:gd name="adj1" fmla="val -91839"/>
              <a:gd name="adj2" fmla="val -27911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Aérez Votre code :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paramètres peuvent être étalés sur plusieurs lignes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4857760"/>
            <a:ext cx="4429156" cy="1214446"/>
          </a:xfrm>
          <a:prstGeom prst="wedgeRectCallout">
            <a:avLst>
              <a:gd name="adj1" fmla="val -92162"/>
              <a:gd name="adj2" fmla="val 3923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tableaux associatifs sont plus explicites que les tableaux indexés.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71438"/>
            <a:ext cx="4429156" cy="857232"/>
          </a:xfrm>
          <a:prstGeom prst="wedgeRectCallout">
            <a:avLst>
              <a:gd name="adj1" fmla="val -50872"/>
              <a:gd name="adj2" fmla="val -2410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Méthode « 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getDimensions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()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 » de la classe abstraite « 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Figure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 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1414"/>
            <a:ext cx="3286148" cy="6643734"/>
          </a:xfrm>
          <a:ln>
            <a:solidFill>
              <a:schemeClr val="bg1">
                <a:lumMod val="75000"/>
              </a:schemeClr>
            </a:solidFill>
          </a:ln>
          <a:effectLst/>
        </p:spPr>
        <p:txBody>
          <a:bodyPr>
            <a:noAutofit/>
          </a:bodyPr>
          <a:lstStyle/>
          <a:p>
            <a:pPr>
              <a:lnSpc>
                <a:spcPct val="140000"/>
              </a:lnSpc>
              <a:buNone/>
            </a:pPr>
            <a:r>
              <a:rPr lang="fr-FR" sz="1000" b="1" dirty="0">
                <a:solidFill>
                  <a:srgbClr val="000080"/>
                </a:solidFill>
              </a:rPr>
              <a:t>&lt;?</a:t>
            </a:r>
            <a:r>
              <a:rPr lang="fr-FR" sz="1000" b="1" dirty="0" err="1">
                <a:solidFill>
                  <a:srgbClr val="000080"/>
                </a:solidFill>
              </a:rPr>
              <a:t>php</a:t>
            </a:r>
            <a:r>
              <a:rPr lang="fr-FR" sz="1000" b="1" dirty="0">
                <a:solidFill>
                  <a:srgbClr val="000080"/>
                </a:solidFill>
              </a:rPr>
              <a:t>  </a:t>
            </a:r>
            <a:r>
              <a:rPr lang="fr-FR" sz="1000" i="1" dirty="0">
                <a:solidFill>
                  <a:srgbClr val="808080"/>
                </a:solidFill>
              </a:rPr>
              <a:t>// Fichier :  </a:t>
            </a:r>
            <a:r>
              <a:rPr lang="fr-FR" sz="1000" i="1" dirty="0" err="1">
                <a:solidFill>
                  <a:srgbClr val="808080"/>
                </a:solidFill>
              </a:rPr>
              <a:t>src</a:t>
            </a:r>
            <a:r>
              <a:rPr lang="fr-FR" sz="1000" i="1" dirty="0">
                <a:solidFill>
                  <a:srgbClr val="808080"/>
                </a:solidFill>
              </a:rPr>
              <a:t>/dessin/Line.php</a:t>
            </a:r>
            <a:br>
              <a:rPr lang="fr-FR" sz="1000" i="1" dirty="0">
                <a:solidFill>
                  <a:srgbClr val="808080"/>
                </a:solidFill>
              </a:rPr>
            </a:br>
            <a:r>
              <a:rPr lang="fr-FR" sz="1000" b="1" dirty="0" err="1">
                <a:solidFill>
                  <a:srgbClr val="000080"/>
                </a:solidFill>
              </a:rPr>
              <a:t>namespace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dessin;</a:t>
            </a:r>
            <a:br>
              <a:rPr lang="fr-FR" sz="1000" dirty="0"/>
            </a:br>
            <a:r>
              <a:rPr lang="fr-FR" sz="1000" b="1" dirty="0" err="1">
                <a:solidFill>
                  <a:srgbClr val="000080"/>
                </a:solidFill>
              </a:rPr>
              <a:t>require_once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"Figure.php"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b="1" dirty="0">
                <a:solidFill>
                  <a:srgbClr val="000080"/>
                </a:solidFill>
              </a:rPr>
              <a:t>class </a:t>
            </a:r>
            <a:r>
              <a:rPr lang="fr-FR" sz="1000" dirty="0"/>
              <a:t>Line </a:t>
            </a:r>
            <a:r>
              <a:rPr lang="fr-FR" sz="1000" b="1" dirty="0" err="1">
                <a:solidFill>
                  <a:srgbClr val="000080"/>
                </a:solidFill>
              </a:rPr>
              <a:t>extends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Figure {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private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660E7A"/>
                </a:solidFill>
              </a:rPr>
              <a:t>$p1</a:t>
            </a:r>
            <a:r>
              <a:rPr lang="fr-FR" sz="1000" dirty="0"/>
              <a:t>; </a:t>
            </a:r>
            <a:r>
              <a:rPr lang="fr-FR" sz="1000" b="1" dirty="0" err="1">
                <a:solidFill>
                  <a:srgbClr val="000080"/>
                </a:solidFill>
              </a:rPr>
              <a:t>private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660E7A"/>
                </a:solidFill>
              </a:rPr>
              <a:t>$p2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__construct</a:t>
            </a:r>
            <a:r>
              <a:rPr lang="fr-FR" sz="1000" dirty="0"/>
              <a:t>(Point </a:t>
            </a:r>
            <a:r>
              <a:rPr lang="fr-FR" sz="1000" dirty="0">
                <a:solidFill>
                  <a:srgbClr val="660000"/>
                </a:solidFill>
              </a:rPr>
              <a:t>$p1</a:t>
            </a:r>
            <a:r>
              <a:rPr lang="fr-FR" sz="1000" dirty="0"/>
              <a:t>, Point </a:t>
            </a:r>
            <a:r>
              <a:rPr lang="fr-FR" sz="1000" dirty="0">
                <a:solidFill>
                  <a:srgbClr val="660000"/>
                </a:solidFill>
              </a:rPr>
              <a:t>$p2</a:t>
            </a:r>
            <a:r>
              <a:rPr lang="fr-FR" sz="1000" dirty="0"/>
              <a:t>){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p1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$p1</a:t>
            </a:r>
            <a:r>
              <a:rPr lang="fr-FR" sz="1000" dirty="0"/>
              <a:t>;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p2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$p2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$d </a:t>
            </a:r>
            <a:r>
              <a:rPr lang="fr-FR" sz="1000" dirty="0"/>
              <a:t>=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dirty="0" err="1"/>
              <a:t>getDimensions</a:t>
            </a:r>
            <a:r>
              <a:rPr lang="fr-FR" sz="1000" dirty="0"/>
              <a:t>(</a:t>
            </a:r>
            <a:r>
              <a:rPr lang="fr-FR" sz="1000" dirty="0">
                <a:solidFill>
                  <a:srgbClr val="660000"/>
                </a:solidFill>
              </a:rPr>
              <a:t>$p1</a:t>
            </a:r>
            <a:r>
              <a:rPr lang="fr-FR" sz="1000" dirty="0"/>
              <a:t>, </a:t>
            </a:r>
            <a:r>
              <a:rPr lang="fr-FR" sz="1000" dirty="0">
                <a:solidFill>
                  <a:srgbClr val="660000"/>
                </a:solidFill>
              </a:rPr>
              <a:t>$p2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i="1" dirty="0">
                <a:solidFill>
                  <a:srgbClr val="808080"/>
                </a:solidFill>
              </a:rPr>
              <a:t>// appel du constructeur parent</a:t>
            </a:r>
            <a:br>
              <a:rPr lang="fr-FR" sz="1000" i="1" dirty="0">
                <a:solidFill>
                  <a:srgbClr val="808080"/>
                </a:solidFill>
              </a:rPr>
            </a:br>
            <a:r>
              <a:rPr lang="fr-FR" sz="1000" i="1" dirty="0">
                <a:solidFill>
                  <a:srgbClr val="808080"/>
                </a:solidFill>
              </a:rPr>
              <a:t>        </a:t>
            </a:r>
            <a:r>
              <a:rPr lang="fr-FR" sz="1000" b="1" dirty="0" err="1">
                <a:solidFill>
                  <a:srgbClr val="000080"/>
                </a:solidFill>
              </a:rPr>
              <a:t>parent</a:t>
            </a:r>
            <a:r>
              <a:rPr lang="fr-FR" sz="1000" dirty="0"/>
              <a:t>::</a:t>
            </a:r>
            <a:r>
              <a:rPr lang="fr-FR" sz="1000" i="1" dirty="0" err="1"/>
              <a:t>__construct</a:t>
            </a:r>
            <a:r>
              <a:rPr lang="fr-FR" sz="1000" dirty="0"/>
              <a:t>(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$d</a:t>
            </a:r>
            <a:r>
              <a:rPr lang="fr-FR" sz="1000" dirty="0"/>
              <a:t>[</a:t>
            </a:r>
            <a:r>
              <a:rPr lang="fr-FR" sz="1000" b="1" dirty="0">
                <a:solidFill>
                  <a:srgbClr val="008000"/>
                </a:solidFill>
              </a:rPr>
              <a:t>'</a:t>
            </a:r>
            <a:r>
              <a:rPr lang="fr-FR" sz="1000" b="1" dirty="0" err="1">
                <a:solidFill>
                  <a:srgbClr val="008000"/>
                </a:solidFill>
              </a:rPr>
              <a:t>left</a:t>
            </a:r>
            <a:r>
              <a:rPr lang="fr-FR" sz="1000" b="1" dirty="0">
                <a:solidFill>
                  <a:srgbClr val="008000"/>
                </a:solidFill>
              </a:rPr>
              <a:t>'</a:t>
            </a:r>
            <a:r>
              <a:rPr lang="fr-FR" sz="1000" dirty="0"/>
              <a:t>], </a:t>
            </a:r>
            <a:r>
              <a:rPr lang="fr-FR" sz="1000" dirty="0">
                <a:solidFill>
                  <a:srgbClr val="660000"/>
                </a:solidFill>
              </a:rPr>
              <a:t>$d</a:t>
            </a:r>
            <a:r>
              <a:rPr lang="fr-FR" sz="1000" dirty="0"/>
              <a:t>[</a:t>
            </a:r>
            <a:r>
              <a:rPr lang="fr-FR" sz="1000" b="1" dirty="0">
                <a:solidFill>
                  <a:srgbClr val="008000"/>
                </a:solidFill>
              </a:rPr>
              <a:t>'top'</a:t>
            </a:r>
            <a:r>
              <a:rPr lang="fr-FR" sz="1000" dirty="0"/>
              <a:t>],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$d</a:t>
            </a:r>
            <a:r>
              <a:rPr lang="fr-FR" sz="1000" dirty="0"/>
              <a:t>[</a:t>
            </a:r>
            <a:r>
              <a:rPr lang="fr-FR" sz="1000" b="1" dirty="0">
                <a:solidFill>
                  <a:srgbClr val="008000"/>
                </a:solidFill>
              </a:rPr>
              <a:t>'</a:t>
            </a:r>
            <a:r>
              <a:rPr lang="fr-FR" sz="1000" b="1" dirty="0" err="1">
                <a:solidFill>
                  <a:srgbClr val="008000"/>
                </a:solidFill>
              </a:rPr>
              <a:t>width</a:t>
            </a:r>
            <a:r>
              <a:rPr lang="fr-FR" sz="1000" b="1" dirty="0">
                <a:solidFill>
                  <a:srgbClr val="008000"/>
                </a:solidFill>
              </a:rPr>
              <a:t>'</a:t>
            </a:r>
            <a:r>
              <a:rPr lang="fr-FR" sz="1000" dirty="0"/>
              <a:t>], </a:t>
            </a:r>
            <a:r>
              <a:rPr lang="fr-FR" sz="1000" dirty="0">
                <a:solidFill>
                  <a:srgbClr val="660000"/>
                </a:solidFill>
              </a:rPr>
              <a:t>$d</a:t>
            </a:r>
            <a:r>
              <a:rPr lang="fr-FR" sz="1000" dirty="0"/>
              <a:t>[</a:t>
            </a:r>
            <a:r>
              <a:rPr lang="fr-FR" sz="1000" b="1" dirty="0">
                <a:solidFill>
                  <a:srgbClr val="008000"/>
                </a:solidFill>
              </a:rPr>
              <a:t>'</a:t>
            </a:r>
            <a:r>
              <a:rPr lang="fr-FR" sz="1000" b="1" dirty="0" err="1">
                <a:solidFill>
                  <a:srgbClr val="008000"/>
                </a:solidFill>
              </a:rPr>
              <a:t>height</a:t>
            </a:r>
            <a:r>
              <a:rPr lang="fr-FR" sz="1000" b="1" dirty="0">
                <a:solidFill>
                  <a:srgbClr val="008000"/>
                </a:solidFill>
              </a:rPr>
              <a:t>'</a:t>
            </a:r>
            <a:r>
              <a:rPr lang="fr-FR" sz="1000" dirty="0"/>
              <a:t>]</a:t>
            </a:r>
            <a:br>
              <a:rPr lang="fr-FR" sz="1000" dirty="0"/>
            </a:br>
            <a:r>
              <a:rPr lang="fr-FR" sz="1000" dirty="0"/>
              <a:t>        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>
                <a:solidFill>
                  <a:srgbClr val="000080"/>
                </a:solidFill>
              </a:rPr>
              <a:t>public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dessiner(api\</a:t>
            </a:r>
            <a:r>
              <a:rPr lang="fr-FR" sz="1000" dirty="0" err="1"/>
              <a:t>Context</a:t>
            </a:r>
            <a:r>
              <a:rPr lang="fr-FR" sz="1000" dirty="0"/>
              <a:t>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ctx</a:t>
            </a:r>
            <a:r>
              <a:rPr lang="fr-FR" sz="1000" dirty="0"/>
              <a:t>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ctx</a:t>
            </a:r>
            <a:r>
              <a:rPr lang="fr-FR" sz="1000" dirty="0"/>
              <a:t>-&gt;</a:t>
            </a:r>
            <a:r>
              <a:rPr lang="fr-FR" sz="1000" dirty="0" err="1"/>
              <a:t>drawLine</a:t>
            </a:r>
            <a:r>
              <a:rPr lang="fr-FR" sz="1000" dirty="0"/>
              <a:t>(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p1</a:t>
            </a:r>
            <a:r>
              <a:rPr lang="fr-FR" sz="1000" dirty="0"/>
              <a:t>-&gt;</a:t>
            </a:r>
            <a:r>
              <a:rPr lang="fr-FR" sz="1000" dirty="0" err="1"/>
              <a:t>getX</a:t>
            </a:r>
            <a:r>
              <a:rPr lang="fr-FR" sz="1000" dirty="0"/>
              <a:t>(),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p1</a:t>
            </a:r>
            <a:r>
              <a:rPr lang="fr-FR" sz="1000" dirty="0"/>
              <a:t>-&gt;</a:t>
            </a:r>
            <a:r>
              <a:rPr lang="fr-FR" sz="1000" dirty="0" err="1"/>
              <a:t>getY</a:t>
            </a:r>
            <a:r>
              <a:rPr lang="fr-FR" sz="1000" dirty="0"/>
              <a:t>(),</a:t>
            </a:r>
            <a:br>
              <a:rPr lang="fr-FR" sz="1000" dirty="0"/>
            </a:br>
            <a:r>
              <a:rPr lang="fr-FR" sz="1000" dirty="0"/>
              <a:t>           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p2</a:t>
            </a:r>
            <a:r>
              <a:rPr lang="fr-FR" sz="1000" dirty="0"/>
              <a:t>-&gt;</a:t>
            </a:r>
            <a:r>
              <a:rPr lang="fr-FR" sz="1000" dirty="0" err="1"/>
              <a:t>getX</a:t>
            </a:r>
            <a:r>
              <a:rPr lang="fr-FR" sz="1000" dirty="0"/>
              <a:t>(),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p2</a:t>
            </a:r>
            <a:r>
              <a:rPr lang="fr-FR" sz="1000" dirty="0"/>
              <a:t>-&gt;</a:t>
            </a:r>
            <a:r>
              <a:rPr lang="fr-FR" sz="1000" dirty="0" err="1"/>
              <a:t>getY</a:t>
            </a:r>
            <a:r>
              <a:rPr lang="fr-FR" sz="1000" dirty="0"/>
              <a:t>()</a:t>
            </a:r>
            <a:br>
              <a:rPr lang="fr-FR" sz="1000" dirty="0"/>
            </a:br>
            <a:r>
              <a:rPr lang="fr-FR" sz="1000" dirty="0"/>
              <a:t>        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>
                <a:solidFill>
                  <a:srgbClr val="000080"/>
                </a:solidFill>
              </a:rPr>
              <a:t>public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/>
              <a:t>surface()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dirty="0">
                <a:solidFill>
                  <a:srgbClr val="0000FF"/>
                </a:solidFill>
              </a:rPr>
              <a:t>0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>
                <a:solidFill>
                  <a:srgbClr val="000080"/>
                </a:solidFill>
              </a:rPr>
              <a:t>public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perimetre</a:t>
            </a:r>
            <a:r>
              <a:rPr lang="fr-FR" sz="1000" dirty="0"/>
              <a:t>() 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p1</a:t>
            </a:r>
            <a:r>
              <a:rPr lang="fr-FR" sz="1000" dirty="0"/>
              <a:t>-&gt;distance(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p2</a:t>
            </a:r>
            <a:r>
              <a:rPr lang="fr-FR" sz="1000" dirty="0"/>
              <a:t>);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    </a:t>
            </a:r>
            <a:r>
              <a:rPr lang="fr-FR" sz="1000" b="1" dirty="0" err="1">
                <a:solidFill>
                  <a:srgbClr val="000080"/>
                </a:solidFill>
              </a:rPr>
              <a:t>function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dirty="0" err="1"/>
              <a:t>__toString</a:t>
            </a:r>
            <a:r>
              <a:rPr lang="fr-FR" sz="1000" dirty="0"/>
              <a:t>(){</a:t>
            </a:r>
            <a:br>
              <a:rPr lang="fr-FR" sz="1000" dirty="0"/>
            </a:br>
            <a:r>
              <a:rPr lang="fr-FR" sz="1000" dirty="0"/>
              <a:t>        </a:t>
            </a:r>
            <a:r>
              <a:rPr lang="fr-FR" sz="1000" b="1" dirty="0">
                <a:solidFill>
                  <a:srgbClr val="000080"/>
                </a:solidFill>
              </a:rPr>
              <a:t>return</a:t>
            </a:r>
            <a:br>
              <a:rPr lang="fr-FR" sz="1000" b="1" dirty="0">
                <a:solidFill>
                  <a:srgbClr val="000080"/>
                </a:solidFill>
              </a:rPr>
            </a:br>
            <a:r>
              <a:rPr lang="fr-FR" sz="1000" b="1" dirty="0">
                <a:solidFill>
                  <a:srgbClr val="000080"/>
                </a:solidFill>
              </a:rPr>
              <a:t>            </a:t>
            </a:r>
            <a:r>
              <a:rPr lang="fr-FR" sz="1000" b="1" dirty="0">
                <a:solidFill>
                  <a:srgbClr val="008000"/>
                </a:solidFill>
              </a:rPr>
              <a:t>"Line {" </a:t>
            </a:r>
            <a:r>
              <a:rPr lang="fr-FR" sz="1000" dirty="0"/>
              <a:t>.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p1 </a:t>
            </a:r>
            <a:r>
              <a:rPr lang="fr-FR" sz="1000" dirty="0"/>
              <a:t>. </a:t>
            </a:r>
            <a:r>
              <a:rPr lang="fr-FR" sz="1000" b="1" dirty="0">
                <a:solidFill>
                  <a:srgbClr val="008000"/>
                </a:solidFill>
              </a:rPr>
              <a:t>", " </a:t>
            </a:r>
            <a:r>
              <a:rPr lang="fr-FR" sz="1000" dirty="0"/>
              <a:t>. </a:t>
            </a:r>
            <a:r>
              <a:rPr lang="fr-FR" sz="1000" dirty="0">
                <a:solidFill>
                  <a:srgbClr val="660000"/>
                </a:solidFill>
              </a:rPr>
              <a:t>$</a:t>
            </a:r>
            <a:r>
              <a:rPr lang="fr-FR" sz="1000" dirty="0" err="1">
                <a:solidFill>
                  <a:srgbClr val="660000"/>
                </a:solidFill>
              </a:rPr>
              <a:t>this</a:t>
            </a:r>
            <a:r>
              <a:rPr lang="fr-FR" sz="1000" dirty="0"/>
              <a:t>-&gt;</a:t>
            </a:r>
            <a:r>
              <a:rPr lang="fr-FR" sz="1000" b="1" dirty="0">
                <a:solidFill>
                  <a:srgbClr val="660E7A"/>
                </a:solidFill>
              </a:rPr>
              <a:t>p2 </a:t>
            </a:r>
            <a:r>
              <a:rPr lang="fr-FR" sz="1000" dirty="0"/>
              <a:t>. </a:t>
            </a:r>
            <a:r>
              <a:rPr lang="fr-FR" sz="1000" b="1" dirty="0">
                <a:solidFill>
                  <a:srgbClr val="008000"/>
                </a:solidFill>
              </a:rPr>
              <a:t>"}"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dirty="0"/>
              <a:t>    }</a:t>
            </a:r>
            <a:br>
              <a:rPr lang="fr-FR" sz="1000" dirty="0"/>
            </a:br>
            <a:r>
              <a:rPr lang="fr-FR" sz="1000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1868" y="1071546"/>
            <a:ext cx="5429288" cy="1000132"/>
          </a:xfrm>
          <a:prstGeom prst="wedgeRectCallout">
            <a:avLst>
              <a:gd name="adj1" fmla="val -68517"/>
              <a:gd name="adj2" fmla="val 67646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Appel du constructeur de la classe mère. Ceci est valable pour toutes les méthodes redéfinies dans une classe fille.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57620" y="6072206"/>
            <a:ext cx="5143536" cy="714380"/>
          </a:xfrm>
          <a:prstGeom prst="wedgeRectCallout">
            <a:avLst>
              <a:gd name="adj1" fmla="val -56697"/>
              <a:gd name="adj2" fmla="val -35003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Redéfinition de la méthode magique « 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__tostring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() »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71868" y="71438"/>
            <a:ext cx="5429288" cy="857232"/>
          </a:xfrm>
          <a:prstGeom prst="wedgeRectCallout">
            <a:avLst>
              <a:gd name="adj1" fmla="val -72997"/>
              <a:gd name="adj2" fmla="val 38676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L’héritage se fait par le mot clé « 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extends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 ».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Ne pas oublier d’inclure le source de la classe parente.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571868" y="2714620"/>
            <a:ext cx="5143536" cy="307183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vert="horz">
            <a:noAutofit/>
          </a:bodyPr>
          <a:lstStyle/>
          <a:p>
            <a:pPr marL="274320" lvl="0" indent="-274320">
              <a:lnSpc>
                <a:spcPct val="14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1000" b="1" dirty="0">
                <a:solidFill>
                  <a:srgbClr val="000080"/>
                </a:solidFill>
              </a:rPr>
              <a:t>&lt;?</a:t>
            </a:r>
            <a:r>
              <a:rPr lang="fr-FR" sz="1000" b="1" dirty="0" err="1">
                <a:solidFill>
                  <a:srgbClr val="000080"/>
                </a:solidFill>
              </a:rPr>
              <a:t>php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i="1" dirty="0">
                <a:solidFill>
                  <a:srgbClr val="808080"/>
                </a:solidFill>
              </a:rPr>
              <a:t>// Fichier :  test/test_line.php</a:t>
            </a:r>
            <a:br>
              <a:rPr lang="fr-FR" sz="1000" i="1" dirty="0">
                <a:solidFill>
                  <a:srgbClr val="808080"/>
                </a:solidFill>
              </a:rPr>
            </a:br>
            <a:br>
              <a:rPr lang="fr-FR" sz="1000" i="1" dirty="0">
                <a:solidFill>
                  <a:srgbClr val="808080"/>
                </a:solidFill>
              </a:rPr>
            </a:br>
            <a:r>
              <a:rPr lang="fr-FR" sz="1000" i="1" dirty="0">
                <a:solidFill>
                  <a:srgbClr val="808080"/>
                </a:solidFill>
              </a:rPr>
              <a:t>// inclusion des dépendances</a:t>
            </a:r>
            <a:br>
              <a:rPr lang="fr-FR" sz="1000" i="1" dirty="0">
                <a:solidFill>
                  <a:srgbClr val="808080"/>
                </a:solidFill>
              </a:rPr>
            </a:br>
            <a:r>
              <a:rPr lang="fr-FR" sz="1000" b="1" dirty="0" err="1">
                <a:solidFill>
                  <a:srgbClr val="000080"/>
                </a:solidFill>
              </a:rPr>
              <a:t>require_once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"../</a:t>
            </a:r>
            <a:r>
              <a:rPr lang="fr-FR" sz="1000" b="1" dirty="0" err="1">
                <a:solidFill>
                  <a:srgbClr val="008000"/>
                </a:solidFill>
              </a:rPr>
              <a:t>src</a:t>
            </a:r>
            <a:r>
              <a:rPr lang="fr-FR" sz="1000" b="1" dirty="0">
                <a:solidFill>
                  <a:srgbClr val="008000"/>
                </a:solidFill>
              </a:rPr>
              <a:t>/dessin/Line.php"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b="1" dirty="0" err="1">
                <a:solidFill>
                  <a:srgbClr val="000080"/>
                </a:solidFill>
              </a:rPr>
              <a:t>require_once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"../</a:t>
            </a:r>
            <a:r>
              <a:rPr lang="fr-FR" sz="1000" b="1" dirty="0" err="1">
                <a:solidFill>
                  <a:srgbClr val="008000"/>
                </a:solidFill>
              </a:rPr>
              <a:t>src</a:t>
            </a:r>
            <a:r>
              <a:rPr lang="fr-FR" sz="1000" b="1" dirty="0">
                <a:solidFill>
                  <a:srgbClr val="008000"/>
                </a:solidFill>
              </a:rPr>
              <a:t>/dessin/Point.php"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b="1" dirty="0">
                <a:solidFill>
                  <a:srgbClr val="000080"/>
                </a:solidFill>
              </a:rPr>
              <a:t>use </a:t>
            </a:r>
            <a:r>
              <a:rPr lang="fr-FR" sz="1000" dirty="0" err="1"/>
              <a:t>dessin\Line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b="1" dirty="0">
                <a:solidFill>
                  <a:srgbClr val="000080"/>
                </a:solidFill>
              </a:rPr>
              <a:t>use </a:t>
            </a:r>
            <a:r>
              <a:rPr lang="fr-FR" sz="1000" dirty="0" err="1"/>
              <a:t>dessin\Point</a:t>
            </a:r>
            <a:r>
              <a:rPr lang="fr-FR" sz="1000" dirty="0"/>
              <a:t>;</a:t>
            </a:r>
            <a:br>
              <a:rPr lang="fr-FR" sz="1000" dirty="0"/>
            </a:br>
            <a:br>
              <a:rPr lang="fr-FR" sz="1000" dirty="0"/>
            </a:br>
            <a:r>
              <a:rPr lang="fr-FR" sz="1000" dirty="0">
                <a:solidFill>
                  <a:srgbClr val="660000"/>
                </a:solidFill>
              </a:rPr>
              <a:t>$line </a:t>
            </a:r>
            <a:r>
              <a:rPr lang="fr-FR" sz="1000" dirty="0"/>
              <a:t>= </a:t>
            </a:r>
            <a:r>
              <a:rPr lang="fr-FR" sz="1000" b="1" dirty="0">
                <a:solidFill>
                  <a:srgbClr val="000080"/>
                </a:solidFill>
              </a:rPr>
              <a:t>new </a:t>
            </a:r>
            <a:r>
              <a:rPr lang="fr-FR" sz="1000" dirty="0"/>
              <a:t>Line(</a:t>
            </a:r>
            <a:r>
              <a:rPr lang="fr-FR" sz="1000" b="1" dirty="0">
                <a:solidFill>
                  <a:srgbClr val="000080"/>
                </a:solidFill>
              </a:rPr>
              <a:t>new </a:t>
            </a:r>
            <a:r>
              <a:rPr lang="fr-FR" sz="1000" dirty="0"/>
              <a:t>Point(</a:t>
            </a:r>
            <a:r>
              <a:rPr lang="fr-FR" sz="1000" dirty="0">
                <a:solidFill>
                  <a:srgbClr val="0000FF"/>
                </a:solidFill>
              </a:rPr>
              <a:t>50</a:t>
            </a:r>
            <a:r>
              <a:rPr lang="fr-FR" sz="1000" dirty="0"/>
              <a:t>,</a:t>
            </a:r>
            <a:r>
              <a:rPr lang="fr-FR" sz="1000" dirty="0">
                <a:solidFill>
                  <a:srgbClr val="0000FF"/>
                </a:solidFill>
              </a:rPr>
              <a:t>50</a:t>
            </a:r>
            <a:r>
              <a:rPr lang="fr-FR" sz="1000" dirty="0"/>
              <a:t>), </a:t>
            </a:r>
            <a:r>
              <a:rPr lang="fr-FR" sz="1000" b="1" dirty="0">
                <a:solidFill>
                  <a:srgbClr val="000080"/>
                </a:solidFill>
              </a:rPr>
              <a:t>new </a:t>
            </a:r>
            <a:r>
              <a:rPr lang="fr-FR" sz="1000" dirty="0"/>
              <a:t>Point());</a:t>
            </a:r>
            <a:br>
              <a:rPr lang="fr-FR" sz="1000" dirty="0"/>
            </a:br>
            <a:br>
              <a:rPr lang="fr-FR" sz="1000" dirty="0"/>
            </a:br>
            <a:r>
              <a:rPr lang="fr-FR" sz="1000" b="1" dirty="0" err="1">
                <a:solidFill>
                  <a:srgbClr val="000080"/>
                </a:solidFill>
              </a:rPr>
              <a:t>echo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"&lt;</a:t>
            </a:r>
            <a:r>
              <a:rPr lang="fr-FR" sz="1000" b="1" dirty="0" err="1">
                <a:solidFill>
                  <a:srgbClr val="008000"/>
                </a:solidFill>
              </a:rPr>
              <a:t>hr</a:t>
            </a:r>
            <a:r>
              <a:rPr lang="fr-FR" sz="1000" b="1" dirty="0">
                <a:solidFill>
                  <a:srgbClr val="008000"/>
                </a:solidFill>
              </a:rPr>
              <a:t>&gt;</a:t>
            </a:r>
            <a:r>
              <a:rPr lang="fr-FR" sz="1000" dirty="0">
                <a:solidFill>
                  <a:srgbClr val="660000"/>
                </a:solidFill>
              </a:rPr>
              <a:t>$line</a:t>
            </a:r>
            <a:r>
              <a:rPr lang="fr-FR" sz="1000" b="1" dirty="0">
                <a:solidFill>
                  <a:srgbClr val="008000"/>
                </a:solidFill>
              </a:rPr>
              <a:t>"</a:t>
            </a:r>
            <a:r>
              <a:rPr lang="fr-FR" sz="1000" dirty="0"/>
              <a:t>;</a:t>
            </a:r>
            <a:br>
              <a:rPr lang="fr-FR" sz="1000" dirty="0"/>
            </a:br>
            <a:r>
              <a:rPr lang="fr-FR" sz="1000" b="1" dirty="0" err="1">
                <a:solidFill>
                  <a:srgbClr val="000080"/>
                </a:solidFill>
              </a:rPr>
              <a:t>echo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"&lt;</a:t>
            </a:r>
            <a:r>
              <a:rPr lang="fr-FR" sz="1000" b="1" dirty="0" err="1">
                <a:solidFill>
                  <a:srgbClr val="008000"/>
                </a:solidFill>
              </a:rPr>
              <a:t>hr</a:t>
            </a:r>
            <a:r>
              <a:rPr lang="fr-FR" sz="1000" b="1" dirty="0">
                <a:solidFill>
                  <a:srgbClr val="008000"/>
                </a:solidFill>
              </a:rPr>
              <a:t>&gt;Surface : " </a:t>
            </a:r>
            <a:r>
              <a:rPr lang="fr-FR" sz="1000" dirty="0"/>
              <a:t>. </a:t>
            </a:r>
            <a:r>
              <a:rPr lang="fr-FR" sz="1000" dirty="0">
                <a:solidFill>
                  <a:srgbClr val="660000"/>
                </a:solidFill>
              </a:rPr>
              <a:t>$line</a:t>
            </a:r>
            <a:r>
              <a:rPr lang="fr-FR" sz="1000" dirty="0"/>
              <a:t>-&gt;surface();</a:t>
            </a:r>
            <a:br>
              <a:rPr lang="fr-FR" sz="1000" dirty="0"/>
            </a:br>
            <a:r>
              <a:rPr lang="fr-FR" sz="1000" b="1" dirty="0" err="1">
                <a:solidFill>
                  <a:srgbClr val="000080"/>
                </a:solidFill>
              </a:rPr>
              <a:t>echo</a:t>
            </a:r>
            <a:r>
              <a:rPr lang="fr-FR" sz="1000" b="1" dirty="0">
                <a:solidFill>
                  <a:srgbClr val="000080"/>
                </a:solidFill>
              </a:rPr>
              <a:t> </a:t>
            </a:r>
            <a:r>
              <a:rPr lang="fr-FR" sz="1000" b="1" dirty="0">
                <a:solidFill>
                  <a:srgbClr val="008000"/>
                </a:solidFill>
              </a:rPr>
              <a:t>"&lt;</a:t>
            </a:r>
            <a:r>
              <a:rPr lang="fr-FR" sz="1000" b="1" dirty="0" err="1">
                <a:solidFill>
                  <a:srgbClr val="008000"/>
                </a:solidFill>
              </a:rPr>
              <a:t>hr</a:t>
            </a:r>
            <a:r>
              <a:rPr lang="fr-FR" sz="1000" b="1" dirty="0">
                <a:solidFill>
                  <a:srgbClr val="008000"/>
                </a:solidFill>
              </a:rPr>
              <a:t>&gt;</a:t>
            </a:r>
            <a:r>
              <a:rPr lang="fr-FR" sz="1000" b="1" dirty="0" err="1">
                <a:solidFill>
                  <a:srgbClr val="008000"/>
                </a:solidFill>
              </a:rPr>
              <a:t>Perimetre</a:t>
            </a:r>
            <a:r>
              <a:rPr lang="fr-FR" sz="1000" b="1" dirty="0">
                <a:solidFill>
                  <a:srgbClr val="008000"/>
                </a:solidFill>
              </a:rPr>
              <a:t> : " </a:t>
            </a:r>
            <a:r>
              <a:rPr lang="fr-FR" sz="1000" dirty="0"/>
              <a:t>. </a:t>
            </a:r>
            <a:r>
              <a:rPr lang="fr-FR" sz="1000" dirty="0">
                <a:solidFill>
                  <a:srgbClr val="660000"/>
                </a:solidFill>
              </a:rPr>
              <a:t>$line</a:t>
            </a:r>
            <a:r>
              <a:rPr lang="fr-FR" sz="1000" dirty="0"/>
              <a:t>-&gt;</a:t>
            </a:r>
            <a:r>
              <a:rPr lang="fr-FR" sz="1000" dirty="0" err="1"/>
              <a:t>perimetre</a:t>
            </a:r>
            <a:r>
              <a:rPr lang="fr-FR" sz="1000" dirty="0"/>
              <a:t>();</a:t>
            </a:r>
            <a:br>
              <a:rPr lang="fr-FR" sz="1000" dirty="0"/>
            </a:b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 7" descr="test_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1976" y="2285992"/>
            <a:ext cx="2812024" cy="16232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6316</TotalTime>
  <Words>524</Words>
  <Application>Microsoft Office PowerPoint</Application>
  <PresentationFormat>Affichage à l'écran (4:3)</PresentationFormat>
  <Paragraphs>93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0" baseType="lpstr">
      <vt:lpstr>Arial</vt:lpstr>
      <vt:lpstr>Trebuchet MS</vt:lpstr>
      <vt:lpstr>Wingdings</vt:lpstr>
      <vt:lpstr>Wingdings 2</vt:lpstr>
      <vt:lpstr>Opulent</vt:lpstr>
      <vt:lpstr>PHP - POO</vt:lpstr>
      <vt:lpstr>POO en PHP</vt:lpstr>
      <vt:lpstr>Présentation PowerPoint</vt:lpstr>
      <vt:lpstr>Présentation PowerPoint</vt:lpstr>
      <vt:lpstr>Présentation PowerPoint</vt:lpstr>
      <vt:lpstr>Héritage &amp; accessibilité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Hiérarchie « Context »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aziz</dc:creator>
  <cp:lastModifiedBy>aziz</cp:lastModifiedBy>
  <cp:revision>60</cp:revision>
  <dcterms:created xsi:type="dcterms:W3CDTF">2014-12-11T09:39:45Z</dcterms:created>
  <dcterms:modified xsi:type="dcterms:W3CDTF">2017-12-04T17:14:58Z</dcterms:modified>
</cp:coreProperties>
</file>